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7" r:id="rId2"/>
    <p:sldId id="260" r:id="rId3"/>
    <p:sldId id="263" r:id="rId4"/>
    <p:sldId id="261" r:id="rId5"/>
    <p:sldId id="264"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6"/>
  </p:normalViewPr>
  <p:slideViewPr>
    <p:cSldViewPr snapToGrid="0" snapToObjects="1">
      <p:cViewPr varScale="1">
        <p:scale>
          <a:sx n="76" d="100"/>
          <a:sy n="76" d="100"/>
        </p:scale>
        <p:origin x="21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0633145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E6107-DE94-AB47-B6A9-5B8C6DA069A9}" type="datetimeFigureOut">
              <a:rPr lang="en-US" smtClean="0"/>
              <a:t>11/18/22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7391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61695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103037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05008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422544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4285996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883851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9094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193989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E6107-DE94-AB47-B6A9-5B8C6DA069A9}" type="datetimeFigureOut">
              <a:rPr lang="en-US" smtClean="0"/>
              <a:t>11/18/22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170312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2E6107-DE94-AB47-B6A9-5B8C6DA069A9}" type="datetimeFigureOut">
              <a:rPr lang="en-US" smtClean="0"/>
              <a:t>11/18/22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9890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E6107-DE94-AB47-B6A9-5B8C6DA069A9}" type="datetimeFigureOut">
              <a:rPr lang="en-US" smtClean="0"/>
              <a:t>11/18/22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111613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2E6107-DE94-AB47-B6A9-5B8C6DA069A9}" type="datetimeFigureOut">
              <a:rPr lang="en-US" smtClean="0"/>
              <a:t>11/18/22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18826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C2E6107-DE94-AB47-B6A9-5B8C6DA069A9}" type="datetimeFigureOut">
              <a:rPr lang="en-US" smtClean="0"/>
              <a:t>11/18/22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34310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E6107-DE94-AB47-B6A9-5B8C6DA069A9}" type="datetimeFigureOut">
              <a:rPr lang="en-US" smtClean="0"/>
              <a:t>11/18/22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400514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E6107-DE94-AB47-B6A9-5B8C6DA069A9}" type="datetimeFigureOut">
              <a:rPr lang="en-US" smtClean="0"/>
              <a:t>11/18/22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784D-6F3E-974D-B7DC-919B53A679E1}" type="slidenum">
              <a:rPr lang="en-US" smtClean="0"/>
              <a:t>‹#›</a:t>
            </a:fld>
            <a:endParaRPr lang="en-US"/>
          </a:p>
        </p:txBody>
      </p:sp>
    </p:spTree>
    <p:extLst>
      <p:ext uri="{BB962C8B-B14F-4D97-AF65-F5344CB8AC3E}">
        <p14:creationId xmlns:p14="http://schemas.microsoft.com/office/powerpoint/2010/main" val="259722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2E6107-DE94-AB47-B6A9-5B8C6DA069A9}" type="datetimeFigureOut">
              <a:rPr lang="en-US" smtClean="0"/>
              <a:t>11/18/22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A5784D-6F3E-974D-B7DC-919B53A679E1}" type="slidenum">
              <a:rPr lang="en-US" smtClean="0"/>
              <a:t>‹#›</a:t>
            </a:fld>
            <a:endParaRPr lang="en-US"/>
          </a:p>
        </p:txBody>
      </p:sp>
    </p:spTree>
    <p:extLst>
      <p:ext uri="{BB962C8B-B14F-4D97-AF65-F5344CB8AC3E}">
        <p14:creationId xmlns:p14="http://schemas.microsoft.com/office/powerpoint/2010/main" val="30613131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4.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70EC-4FBA-B441-A66A-501B22B85D6A}"/>
              </a:ext>
            </a:extLst>
          </p:cNvPr>
          <p:cNvSpPr>
            <a:spLocks noGrp="1"/>
          </p:cNvSpPr>
          <p:nvPr>
            <p:ph type="ctrTitle"/>
          </p:nvPr>
        </p:nvSpPr>
        <p:spPr>
          <a:xfrm>
            <a:off x="800143" y="650670"/>
            <a:ext cx="11163868" cy="1405467"/>
          </a:xfrm>
        </p:spPr>
        <p:txBody>
          <a:bodyPr>
            <a:normAutofit fontScale="90000"/>
          </a:bodyPr>
          <a:lstStyle/>
          <a:p>
            <a:r>
              <a:rPr lang="en-US" dirty="0"/>
              <a:t>Winter Sky </a:t>
            </a:r>
            <a:br>
              <a:rPr lang="en-US" dirty="0"/>
            </a:br>
            <a:r>
              <a:rPr lang="en-US" dirty="0"/>
              <a:t>Water Color Salt Technique</a:t>
            </a:r>
            <a:br>
              <a:rPr lang="en-US" dirty="0"/>
            </a:br>
            <a:r>
              <a:rPr lang="en-US" dirty="0"/>
              <a:t>TK, Kinder &amp; Grade 1</a:t>
            </a:r>
          </a:p>
        </p:txBody>
      </p:sp>
      <p:sp>
        <p:nvSpPr>
          <p:cNvPr id="3" name="Subtitle 2">
            <a:extLst>
              <a:ext uri="{FF2B5EF4-FFF2-40B4-BE49-F238E27FC236}">
                <a16:creationId xmlns:a16="http://schemas.microsoft.com/office/drawing/2014/main" id="{C6FF89E4-FA6C-7344-A3AE-5BE81F4045D4}"/>
              </a:ext>
            </a:extLst>
          </p:cNvPr>
          <p:cNvSpPr>
            <a:spLocks noGrp="1"/>
          </p:cNvSpPr>
          <p:nvPr>
            <p:ph type="subTitle" idx="1"/>
          </p:nvPr>
        </p:nvSpPr>
        <p:spPr>
          <a:xfrm>
            <a:off x="7369791" y="4385732"/>
            <a:ext cx="3790334" cy="1405467"/>
          </a:xfrm>
        </p:spPr>
        <p:txBody>
          <a:bodyPr/>
          <a:lstStyle/>
          <a:p>
            <a:r>
              <a:rPr lang="en-US" dirty="0" err="1"/>
              <a:t>Rajee</a:t>
            </a:r>
            <a:r>
              <a:rPr lang="en-US" dirty="0"/>
              <a:t> Subramanian</a:t>
            </a:r>
          </a:p>
          <a:p>
            <a:r>
              <a:rPr lang="en-US" dirty="0"/>
              <a:t>December 2022</a:t>
            </a:r>
          </a:p>
          <a:p>
            <a:r>
              <a:rPr lang="en-US" dirty="0"/>
              <a:t>Quail Run Elementary</a:t>
            </a:r>
          </a:p>
          <a:p>
            <a:endParaRPr lang="en-US" dirty="0"/>
          </a:p>
        </p:txBody>
      </p:sp>
      <p:pic>
        <p:nvPicPr>
          <p:cNvPr id="7" name="Picture 6">
            <a:extLst>
              <a:ext uri="{FF2B5EF4-FFF2-40B4-BE49-F238E27FC236}">
                <a16:creationId xmlns:a16="http://schemas.microsoft.com/office/drawing/2014/main" id="{94B613AC-2EB1-D446-BB72-67326A061189}"/>
              </a:ext>
            </a:extLst>
          </p:cNvPr>
          <p:cNvPicPr>
            <a:picLocks noChangeAspect="1"/>
          </p:cNvPicPr>
          <p:nvPr/>
        </p:nvPicPr>
        <p:blipFill>
          <a:blip r:embed="rId2"/>
          <a:stretch>
            <a:fillRect/>
          </a:stretch>
        </p:blipFill>
        <p:spPr>
          <a:xfrm>
            <a:off x="595426" y="2475646"/>
            <a:ext cx="5500574" cy="4038883"/>
          </a:xfrm>
          <a:prstGeom prst="rect">
            <a:avLst/>
          </a:prstGeom>
        </p:spPr>
      </p:pic>
    </p:spTree>
    <p:extLst>
      <p:ext uri="{BB962C8B-B14F-4D97-AF65-F5344CB8AC3E}">
        <p14:creationId xmlns:p14="http://schemas.microsoft.com/office/powerpoint/2010/main" val="404487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B382-1047-7B4B-A155-EF87ACFB0C46}"/>
              </a:ext>
            </a:extLst>
          </p:cNvPr>
          <p:cNvSpPr>
            <a:spLocks noGrp="1"/>
          </p:cNvSpPr>
          <p:nvPr>
            <p:ph type="title"/>
          </p:nvPr>
        </p:nvSpPr>
        <p:spPr>
          <a:xfrm>
            <a:off x="515389" y="177339"/>
            <a:ext cx="10131425" cy="1456267"/>
          </a:xfrm>
        </p:spPr>
        <p:txBody>
          <a:bodyPr/>
          <a:lstStyle/>
          <a:p>
            <a:r>
              <a:rPr lang="en-US" dirty="0"/>
              <a:t>Materials </a:t>
            </a:r>
          </a:p>
        </p:txBody>
      </p:sp>
      <p:sp>
        <p:nvSpPr>
          <p:cNvPr id="3" name="Content Placeholder 2">
            <a:extLst>
              <a:ext uri="{FF2B5EF4-FFF2-40B4-BE49-F238E27FC236}">
                <a16:creationId xmlns:a16="http://schemas.microsoft.com/office/drawing/2014/main" id="{51DE1515-F1AC-CC4F-8472-03BECB9406F4}"/>
              </a:ext>
            </a:extLst>
          </p:cNvPr>
          <p:cNvSpPr>
            <a:spLocks noGrp="1"/>
          </p:cNvSpPr>
          <p:nvPr>
            <p:ph sz="half" idx="1"/>
          </p:nvPr>
        </p:nvSpPr>
        <p:spPr>
          <a:xfrm>
            <a:off x="515389" y="1446415"/>
            <a:ext cx="5165747" cy="4344786"/>
          </a:xfrm>
        </p:spPr>
        <p:txBody>
          <a:bodyPr>
            <a:normAutofit fontScale="92500"/>
          </a:bodyPr>
          <a:lstStyle/>
          <a:p>
            <a:r>
              <a:rPr lang="en-US" sz="2000" b="1" dirty="0"/>
              <a:t>White multimedia paper 9x12 </a:t>
            </a:r>
          </a:p>
          <a:p>
            <a:r>
              <a:rPr lang="en-US" sz="2000" b="1" dirty="0"/>
              <a:t>Water colors ( Tablet ones or the liquid concentrate) </a:t>
            </a:r>
            <a:r>
              <a:rPr lang="en-US" sz="2000" b="1" dirty="0">
                <a:solidFill>
                  <a:srgbClr val="FFFF00"/>
                </a:solidFill>
              </a:rPr>
              <a:t>If you are using the liquid concentrate use only 5 drops for every  ounce of water premix in the deep paint palette </a:t>
            </a:r>
          </a:p>
          <a:p>
            <a:r>
              <a:rPr lang="en-US" sz="2000" b="1" dirty="0"/>
              <a:t>Thick brush </a:t>
            </a:r>
          </a:p>
          <a:p>
            <a:r>
              <a:rPr lang="en-US" sz="2000" b="1" dirty="0"/>
              <a:t>Water cup to wash in between colors</a:t>
            </a:r>
          </a:p>
          <a:p>
            <a:r>
              <a:rPr lang="en-US" sz="2000" b="1" dirty="0"/>
              <a:t>Crayons from classroom </a:t>
            </a:r>
          </a:p>
          <a:p>
            <a:r>
              <a:rPr lang="en-US" sz="2000" b="1" dirty="0"/>
              <a:t>Sharpie from classroom</a:t>
            </a:r>
          </a:p>
          <a:p>
            <a:r>
              <a:rPr lang="en-US" sz="2000" b="1" dirty="0"/>
              <a:t>Salt in a small cups </a:t>
            </a:r>
          </a:p>
          <a:p>
            <a:r>
              <a:rPr lang="en-US" sz="2000" b="1" dirty="0"/>
              <a:t>Pencil and eraser from classroom</a:t>
            </a:r>
          </a:p>
          <a:p>
            <a:endParaRPr lang="en-US" dirty="0"/>
          </a:p>
        </p:txBody>
      </p:sp>
      <p:sp>
        <p:nvSpPr>
          <p:cNvPr id="4" name="Content Placeholder 3">
            <a:extLst>
              <a:ext uri="{FF2B5EF4-FFF2-40B4-BE49-F238E27FC236}">
                <a16:creationId xmlns:a16="http://schemas.microsoft.com/office/drawing/2014/main" id="{E895A55E-149C-5A4B-BA4B-2FAF4095D45C}"/>
              </a:ext>
            </a:extLst>
          </p:cNvPr>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234183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634C-CB3B-1048-AC0A-6B0A5D845E6F}"/>
              </a:ext>
            </a:extLst>
          </p:cNvPr>
          <p:cNvSpPr>
            <a:spLocks noGrp="1"/>
          </p:cNvSpPr>
          <p:nvPr>
            <p:ph type="title"/>
          </p:nvPr>
        </p:nvSpPr>
        <p:spPr>
          <a:xfrm>
            <a:off x="685802" y="609600"/>
            <a:ext cx="4817224" cy="1456267"/>
          </a:xfrm>
        </p:spPr>
        <p:txBody>
          <a:bodyPr>
            <a:normAutofit fontScale="90000"/>
          </a:bodyPr>
          <a:lstStyle/>
          <a:p>
            <a:r>
              <a:rPr lang="en-US" dirty="0"/>
              <a:t>Salt over the Water color – Technique </a:t>
            </a:r>
            <a:br>
              <a:rPr lang="en-US" dirty="0"/>
            </a:br>
            <a:r>
              <a:rPr lang="en-US" dirty="0"/>
              <a:t>Implied Texture</a:t>
            </a:r>
          </a:p>
        </p:txBody>
      </p:sp>
      <p:sp>
        <p:nvSpPr>
          <p:cNvPr id="3" name="Content Placeholder 2">
            <a:extLst>
              <a:ext uri="{FF2B5EF4-FFF2-40B4-BE49-F238E27FC236}">
                <a16:creationId xmlns:a16="http://schemas.microsoft.com/office/drawing/2014/main" id="{FEC6B9BB-E550-D34F-9EB5-296B94CCC1D3}"/>
              </a:ext>
            </a:extLst>
          </p:cNvPr>
          <p:cNvSpPr>
            <a:spLocks noGrp="1"/>
          </p:cNvSpPr>
          <p:nvPr>
            <p:ph sz="half" idx="1"/>
          </p:nvPr>
        </p:nvSpPr>
        <p:spPr/>
        <p:txBody>
          <a:bodyPr/>
          <a:lstStyle/>
          <a:p>
            <a:pPr marL="0" indent="0">
              <a:buNone/>
            </a:pPr>
            <a:br>
              <a:rPr lang="en-US" sz="2400" dirty="0"/>
            </a:br>
            <a:r>
              <a:rPr lang="en-US" sz="2400" b="0" i="0" dirty="0">
                <a:effectLst/>
                <a:latin typeface="arial" panose="020B0604020202020204" pitchFamily="34" charset="0"/>
              </a:rPr>
              <a:t>Sprinkling salt on top of watercolor creates </a:t>
            </a:r>
            <a:r>
              <a:rPr lang="en-US" sz="2400" b="1" i="0" dirty="0">
                <a:effectLst/>
                <a:latin typeface="arial" panose="020B0604020202020204" pitchFamily="34" charset="0"/>
              </a:rPr>
              <a:t>cool watercolor textures</a:t>
            </a:r>
            <a:r>
              <a:rPr lang="en-US" sz="2400" b="0" i="0" dirty="0">
                <a:effectLst/>
                <a:latin typeface="arial" panose="020B0604020202020204" pitchFamily="34" charset="0"/>
              </a:rPr>
              <a:t>!</a:t>
            </a:r>
          </a:p>
          <a:p>
            <a:pPr marL="0" indent="0">
              <a:buNone/>
            </a:pPr>
            <a:r>
              <a:rPr lang="en-US" sz="2400" b="0" i="0" dirty="0">
                <a:effectLst/>
                <a:latin typeface="Lora" pitchFamily="2" charset="77"/>
              </a:rPr>
              <a:t>Sprinkling it over darker colors brings out more contrast</a:t>
            </a:r>
          </a:p>
          <a:p>
            <a:pPr marL="0" indent="0">
              <a:buNone/>
            </a:pPr>
            <a:r>
              <a:rPr lang="en-US" sz="2400" dirty="0">
                <a:latin typeface="Lora" pitchFamily="2" charset="77"/>
              </a:rPr>
              <a:t>Fine salt makes finer texture </a:t>
            </a:r>
          </a:p>
          <a:p>
            <a:pPr marL="0" indent="0">
              <a:buNone/>
            </a:pPr>
            <a:r>
              <a:rPr lang="en-US" sz="2400" dirty="0">
                <a:latin typeface="Lora" pitchFamily="2" charset="77"/>
              </a:rPr>
              <a:t>Coarse salt makes larger texture</a:t>
            </a:r>
            <a:endParaRPr lang="en-US" sz="2400" dirty="0"/>
          </a:p>
        </p:txBody>
      </p:sp>
      <p:pic>
        <p:nvPicPr>
          <p:cNvPr id="6146" name="Picture 2" descr="Watercolor Tutorial: Salt Painting — Scratchmade Journal">
            <a:extLst>
              <a:ext uri="{FF2B5EF4-FFF2-40B4-BE49-F238E27FC236}">
                <a16:creationId xmlns:a16="http://schemas.microsoft.com/office/drawing/2014/main" id="{79E59008-8726-C848-9BD7-78F6678302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1362" y="609600"/>
            <a:ext cx="6015961" cy="554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4EF8-1A5F-8443-95FE-76C50D7D5535}"/>
              </a:ext>
            </a:extLst>
          </p:cNvPr>
          <p:cNvSpPr>
            <a:spLocks noGrp="1"/>
          </p:cNvSpPr>
          <p:nvPr>
            <p:ph type="title"/>
          </p:nvPr>
        </p:nvSpPr>
        <p:spPr>
          <a:xfrm>
            <a:off x="255729" y="242394"/>
            <a:ext cx="3584751" cy="1823473"/>
          </a:xfrm>
        </p:spPr>
        <p:txBody>
          <a:bodyPr>
            <a:normAutofit fontScale="90000"/>
          </a:bodyPr>
          <a:lstStyle/>
          <a:p>
            <a:r>
              <a:rPr lang="en-US" sz="2400" dirty="0"/>
              <a:t>Draw AT Least one big  stars and one big swirls on the background with any color crayon</a:t>
            </a:r>
            <a:br>
              <a:rPr lang="en-US" sz="2400" dirty="0"/>
            </a:br>
            <a:r>
              <a:rPr lang="en-US" sz="2400" dirty="0"/>
              <a:t>Draw a crescent moon </a:t>
            </a:r>
          </a:p>
        </p:txBody>
      </p:sp>
      <p:sp>
        <p:nvSpPr>
          <p:cNvPr id="5" name="TextBox 4">
            <a:extLst>
              <a:ext uri="{FF2B5EF4-FFF2-40B4-BE49-F238E27FC236}">
                <a16:creationId xmlns:a16="http://schemas.microsoft.com/office/drawing/2014/main" id="{278C0C63-A0CB-814A-A87A-3719976EEDE2}"/>
              </a:ext>
            </a:extLst>
          </p:cNvPr>
          <p:cNvSpPr txBox="1"/>
          <p:nvPr/>
        </p:nvSpPr>
        <p:spPr>
          <a:xfrm>
            <a:off x="7833815" y="427060"/>
            <a:ext cx="4102456" cy="646331"/>
          </a:xfrm>
          <a:prstGeom prst="rect">
            <a:avLst/>
          </a:prstGeom>
          <a:noFill/>
        </p:spPr>
        <p:txBody>
          <a:bodyPr wrap="square" rtlCol="0">
            <a:spAutoFit/>
          </a:bodyPr>
          <a:lstStyle/>
          <a:p>
            <a:r>
              <a:rPr lang="en-US" dirty="0"/>
              <a:t>Using a thick brush, apply water, all over the paper. Saturate it heavily with water. </a:t>
            </a:r>
          </a:p>
        </p:txBody>
      </p:sp>
      <p:pic>
        <p:nvPicPr>
          <p:cNvPr id="7" name="Picture 6">
            <a:extLst>
              <a:ext uri="{FF2B5EF4-FFF2-40B4-BE49-F238E27FC236}">
                <a16:creationId xmlns:a16="http://schemas.microsoft.com/office/drawing/2014/main" id="{AC75FBE3-D51B-8C46-9706-F446754FE7D0}"/>
              </a:ext>
            </a:extLst>
          </p:cNvPr>
          <p:cNvPicPr>
            <a:picLocks noChangeAspect="1"/>
          </p:cNvPicPr>
          <p:nvPr/>
        </p:nvPicPr>
        <p:blipFill>
          <a:blip r:embed="rId2"/>
          <a:stretch>
            <a:fillRect/>
          </a:stretch>
        </p:blipFill>
        <p:spPr>
          <a:xfrm rot="5400000">
            <a:off x="868733" y="2096789"/>
            <a:ext cx="2601231" cy="3468308"/>
          </a:xfrm>
          <a:prstGeom prst="rect">
            <a:avLst/>
          </a:prstGeom>
        </p:spPr>
      </p:pic>
      <p:pic>
        <p:nvPicPr>
          <p:cNvPr id="9" name="Picture 8">
            <a:extLst>
              <a:ext uri="{FF2B5EF4-FFF2-40B4-BE49-F238E27FC236}">
                <a16:creationId xmlns:a16="http://schemas.microsoft.com/office/drawing/2014/main" id="{9F47B8EA-7E7C-0C44-9FAC-345B87D280D7}"/>
              </a:ext>
            </a:extLst>
          </p:cNvPr>
          <p:cNvPicPr>
            <a:picLocks noChangeAspect="1"/>
          </p:cNvPicPr>
          <p:nvPr/>
        </p:nvPicPr>
        <p:blipFill>
          <a:blip r:embed="rId3"/>
          <a:stretch>
            <a:fillRect/>
          </a:stretch>
        </p:blipFill>
        <p:spPr>
          <a:xfrm rot="16200000">
            <a:off x="3228856" y="3993957"/>
            <a:ext cx="2226631" cy="2959446"/>
          </a:xfrm>
          <a:prstGeom prst="rect">
            <a:avLst/>
          </a:prstGeom>
        </p:spPr>
      </p:pic>
      <p:pic>
        <p:nvPicPr>
          <p:cNvPr id="12" name="Picture 11">
            <a:extLst>
              <a:ext uri="{FF2B5EF4-FFF2-40B4-BE49-F238E27FC236}">
                <a16:creationId xmlns:a16="http://schemas.microsoft.com/office/drawing/2014/main" id="{29237BEE-4955-6E4E-87A5-269E96A54C08}"/>
              </a:ext>
            </a:extLst>
          </p:cNvPr>
          <p:cNvPicPr>
            <a:picLocks noChangeAspect="1"/>
          </p:cNvPicPr>
          <p:nvPr/>
        </p:nvPicPr>
        <p:blipFill>
          <a:blip r:embed="rId4"/>
          <a:stretch>
            <a:fillRect/>
          </a:stretch>
        </p:blipFill>
        <p:spPr>
          <a:xfrm rot="5400000">
            <a:off x="7548461" y="1606530"/>
            <a:ext cx="3314700" cy="4419600"/>
          </a:xfrm>
          <a:prstGeom prst="rect">
            <a:avLst/>
          </a:prstGeom>
        </p:spPr>
      </p:pic>
      <p:sp>
        <p:nvSpPr>
          <p:cNvPr id="13" name="TextBox 12">
            <a:extLst>
              <a:ext uri="{FF2B5EF4-FFF2-40B4-BE49-F238E27FC236}">
                <a16:creationId xmlns:a16="http://schemas.microsoft.com/office/drawing/2014/main" id="{D3FF3239-7036-7841-AD68-79FC3D56D448}"/>
              </a:ext>
            </a:extLst>
          </p:cNvPr>
          <p:cNvSpPr txBox="1"/>
          <p:nvPr/>
        </p:nvSpPr>
        <p:spPr>
          <a:xfrm>
            <a:off x="3840480" y="242394"/>
            <a:ext cx="3002507" cy="369332"/>
          </a:xfrm>
          <a:prstGeom prst="rect">
            <a:avLst/>
          </a:prstGeom>
          <a:noFill/>
        </p:spPr>
        <p:txBody>
          <a:bodyPr wrap="square" rtlCol="0">
            <a:spAutoFit/>
          </a:bodyPr>
          <a:lstStyle/>
          <a:p>
            <a:r>
              <a:rPr lang="en-US" dirty="0"/>
              <a:t>Write your name with Sharpie </a:t>
            </a:r>
          </a:p>
        </p:txBody>
      </p:sp>
      <p:sp>
        <p:nvSpPr>
          <p:cNvPr id="14" name="TextBox 13">
            <a:extLst>
              <a:ext uri="{FF2B5EF4-FFF2-40B4-BE49-F238E27FC236}">
                <a16:creationId xmlns:a16="http://schemas.microsoft.com/office/drawing/2014/main" id="{A0B62625-C976-5640-9AD2-75B620BDD5B7}"/>
              </a:ext>
            </a:extLst>
          </p:cNvPr>
          <p:cNvSpPr txBox="1"/>
          <p:nvPr/>
        </p:nvSpPr>
        <p:spPr>
          <a:xfrm>
            <a:off x="3781555" y="789548"/>
            <a:ext cx="4080680" cy="1200329"/>
          </a:xfrm>
          <a:prstGeom prst="rect">
            <a:avLst/>
          </a:prstGeom>
          <a:noFill/>
        </p:spPr>
        <p:txBody>
          <a:bodyPr wrap="square" rtlCol="0">
            <a:spAutoFit/>
          </a:bodyPr>
          <a:lstStyle/>
          <a:p>
            <a:r>
              <a:rPr lang="en-US" dirty="0"/>
              <a:t>Fill the paper with little dashed lines going across and around the paper. Remind them of the last months yarn painting lines</a:t>
            </a:r>
          </a:p>
        </p:txBody>
      </p:sp>
    </p:spTree>
    <p:extLst>
      <p:ext uri="{BB962C8B-B14F-4D97-AF65-F5344CB8AC3E}">
        <p14:creationId xmlns:p14="http://schemas.microsoft.com/office/powerpoint/2010/main" val="358947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BF333F3-4752-EE40-8F5F-7B9836E60853}"/>
              </a:ext>
            </a:extLst>
          </p:cNvPr>
          <p:cNvSpPr txBox="1"/>
          <p:nvPr/>
        </p:nvSpPr>
        <p:spPr>
          <a:xfrm>
            <a:off x="715348" y="463455"/>
            <a:ext cx="4995331" cy="1200329"/>
          </a:xfrm>
          <a:prstGeom prst="rect">
            <a:avLst/>
          </a:prstGeom>
          <a:noFill/>
        </p:spPr>
        <p:txBody>
          <a:bodyPr wrap="square">
            <a:spAutoFit/>
          </a:bodyPr>
          <a:lstStyle/>
          <a:p>
            <a:r>
              <a:rPr lang="en-US" dirty="0"/>
              <a:t>Load the water color on the THICK BRUSH and apply on the the watered area.  It should be very wet through out. So the water color will just spread automatically in the medium</a:t>
            </a:r>
          </a:p>
        </p:txBody>
      </p:sp>
      <p:sp>
        <p:nvSpPr>
          <p:cNvPr id="4" name="Content Placeholder 3">
            <a:extLst>
              <a:ext uri="{FF2B5EF4-FFF2-40B4-BE49-F238E27FC236}">
                <a16:creationId xmlns:a16="http://schemas.microsoft.com/office/drawing/2014/main" id="{AAA211C8-55E4-4740-A183-2EF99326E61E}"/>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36CB3C16-9C47-4B4F-AD0E-9AC98E6CCDA2}"/>
              </a:ext>
            </a:extLst>
          </p:cNvPr>
          <p:cNvPicPr>
            <a:picLocks noChangeAspect="1"/>
          </p:cNvPicPr>
          <p:nvPr/>
        </p:nvPicPr>
        <p:blipFill>
          <a:blip r:embed="rId2"/>
          <a:stretch>
            <a:fillRect/>
          </a:stretch>
        </p:blipFill>
        <p:spPr>
          <a:xfrm>
            <a:off x="435194" y="1963381"/>
            <a:ext cx="3604543" cy="2676857"/>
          </a:xfrm>
          <a:prstGeom prst="rect">
            <a:avLst/>
          </a:prstGeom>
        </p:spPr>
      </p:pic>
      <p:pic>
        <p:nvPicPr>
          <p:cNvPr id="9" name="Picture 8">
            <a:extLst>
              <a:ext uri="{FF2B5EF4-FFF2-40B4-BE49-F238E27FC236}">
                <a16:creationId xmlns:a16="http://schemas.microsoft.com/office/drawing/2014/main" id="{171A8916-A796-F944-858D-BE656D60912B}"/>
              </a:ext>
            </a:extLst>
          </p:cNvPr>
          <p:cNvPicPr>
            <a:picLocks noChangeAspect="1"/>
          </p:cNvPicPr>
          <p:nvPr/>
        </p:nvPicPr>
        <p:blipFill>
          <a:blip r:embed="rId3"/>
          <a:stretch>
            <a:fillRect/>
          </a:stretch>
        </p:blipFill>
        <p:spPr>
          <a:xfrm rot="16200000">
            <a:off x="6488522" y="123992"/>
            <a:ext cx="3036722" cy="4036149"/>
          </a:xfrm>
          <a:prstGeom prst="rect">
            <a:avLst/>
          </a:prstGeom>
        </p:spPr>
      </p:pic>
    </p:spTree>
    <p:extLst>
      <p:ext uri="{BB962C8B-B14F-4D97-AF65-F5344CB8AC3E}">
        <p14:creationId xmlns:p14="http://schemas.microsoft.com/office/powerpoint/2010/main" val="229844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4EF8-1A5F-8443-95FE-76C50D7D5535}"/>
              </a:ext>
            </a:extLst>
          </p:cNvPr>
          <p:cNvSpPr>
            <a:spLocks noGrp="1"/>
          </p:cNvSpPr>
          <p:nvPr>
            <p:ph type="title"/>
          </p:nvPr>
        </p:nvSpPr>
        <p:spPr>
          <a:xfrm>
            <a:off x="435195" y="609600"/>
            <a:ext cx="3405285" cy="1456267"/>
          </a:xfrm>
        </p:spPr>
        <p:txBody>
          <a:bodyPr>
            <a:noAutofit/>
          </a:bodyPr>
          <a:lstStyle/>
          <a:p>
            <a:r>
              <a:rPr lang="en-US" sz="2400" b="1" dirty="0"/>
              <a:t>Try to slightly merge different color water colors but not mix it</a:t>
            </a:r>
            <a:br>
              <a:rPr lang="en-US" sz="2400" b="1" dirty="0"/>
            </a:br>
            <a:endParaRPr lang="en-US" sz="2400" b="1" dirty="0"/>
          </a:p>
        </p:txBody>
      </p:sp>
      <p:sp>
        <p:nvSpPr>
          <p:cNvPr id="8" name="TextBox 7">
            <a:extLst>
              <a:ext uri="{FF2B5EF4-FFF2-40B4-BE49-F238E27FC236}">
                <a16:creationId xmlns:a16="http://schemas.microsoft.com/office/drawing/2014/main" id="{49D2719C-835B-0740-9942-8337B6534271}"/>
              </a:ext>
            </a:extLst>
          </p:cNvPr>
          <p:cNvSpPr txBox="1"/>
          <p:nvPr/>
        </p:nvSpPr>
        <p:spPr>
          <a:xfrm>
            <a:off x="4300618" y="978932"/>
            <a:ext cx="3033816" cy="923330"/>
          </a:xfrm>
          <a:prstGeom prst="rect">
            <a:avLst/>
          </a:prstGeom>
          <a:noFill/>
        </p:spPr>
        <p:txBody>
          <a:bodyPr wrap="square" rtlCol="0">
            <a:spAutoFit/>
          </a:bodyPr>
          <a:lstStyle/>
          <a:p>
            <a:r>
              <a:rPr lang="en-US" b="1" dirty="0">
                <a:highlight>
                  <a:srgbClr val="000000"/>
                </a:highlight>
              </a:rPr>
              <a:t>Sprinkle a few pinches of salt over the watered area and leave it undisturbed. </a:t>
            </a:r>
          </a:p>
        </p:txBody>
      </p:sp>
      <p:sp>
        <p:nvSpPr>
          <p:cNvPr id="6" name="TextBox 5">
            <a:extLst>
              <a:ext uri="{FF2B5EF4-FFF2-40B4-BE49-F238E27FC236}">
                <a16:creationId xmlns:a16="http://schemas.microsoft.com/office/drawing/2014/main" id="{76B0F5EF-4E4C-1A4E-85BF-819D83EAF021}"/>
              </a:ext>
            </a:extLst>
          </p:cNvPr>
          <p:cNvSpPr txBox="1"/>
          <p:nvPr/>
        </p:nvSpPr>
        <p:spPr>
          <a:xfrm>
            <a:off x="435195" y="2065867"/>
            <a:ext cx="3405285" cy="646331"/>
          </a:xfrm>
          <a:prstGeom prst="rect">
            <a:avLst/>
          </a:prstGeom>
          <a:noFill/>
        </p:spPr>
        <p:txBody>
          <a:bodyPr wrap="square" rtlCol="0">
            <a:spAutoFit/>
          </a:bodyPr>
          <a:lstStyle/>
          <a:p>
            <a:r>
              <a:rPr lang="en-US" dirty="0"/>
              <a:t>Please wash between colors. </a:t>
            </a:r>
          </a:p>
          <a:p>
            <a:endParaRPr lang="en-US" dirty="0"/>
          </a:p>
        </p:txBody>
      </p:sp>
      <p:sp>
        <p:nvSpPr>
          <p:cNvPr id="9" name="TextBox 8">
            <a:extLst>
              <a:ext uri="{FF2B5EF4-FFF2-40B4-BE49-F238E27FC236}">
                <a16:creationId xmlns:a16="http://schemas.microsoft.com/office/drawing/2014/main" id="{764ACEB9-79E3-F046-BBB2-4475D22BAC06}"/>
              </a:ext>
            </a:extLst>
          </p:cNvPr>
          <p:cNvSpPr txBox="1"/>
          <p:nvPr/>
        </p:nvSpPr>
        <p:spPr>
          <a:xfrm>
            <a:off x="7794572" y="911704"/>
            <a:ext cx="2610196" cy="1477328"/>
          </a:xfrm>
          <a:prstGeom prst="rect">
            <a:avLst/>
          </a:prstGeom>
          <a:noFill/>
        </p:spPr>
        <p:txBody>
          <a:bodyPr wrap="square" rtlCol="0">
            <a:spAutoFit/>
          </a:bodyPr>
          <a:lstStyle/>
          <a:p>
            <a:r>
              <a:rPr lang="en-US" dirty="0">
                <a:solidFill>
                  <a:srgbClr val="FFFF00"/>
                </a:solidFill>
                <a:highlight>
                  <a:srgbClr val="000000"/>
                </a:highlight>
              </a:rPr>
              <a:t>The salt will absorb the ware color and once it dries it will create implied textures, that almost looks like snow</a:t>
            </a:r>
            <a:r>
              <a:rPr lang="en-US" dirty="0">
                <a:highlight>
                  <a:srgbClr val="000000"/>
                </a:highlight>
              </a:rPr>
              <a:t>. </a:t>
            </a:r>
          </a:p>
        </p:txBody>
      </p:sp>
      <p:sp>
        <p:nvSpPr>
          <p:cNvPr id="11" name="TextBox 10">
            <a:extLst>
              <a:ext uri="{FF2B5EF4-FFF2-40B4-BE49-F238E27FC236}">
                <a16:creationId xmlns:a16="http://schemas.microsoft.com/office/drawing/2014/main" id="{325B7CE8-1E7F-834F-8C30-0163C1206504}"/>
              </a:ext>
            </a:extLst>
          </p:cNvPr>
          <p:cNvSpPr txBox="1"/>
          <p:nvPr/>
        </p:nvSpPr>
        <p:spPr>
          <a:xfrm>
            <a:off x="7794572" y="2794483"/>
            <a:ext cx="2130824" cy="1200329"/>
          </a:xfrm>
          <a:prstGeom prst="rect">
            <a:avLst/>
          </a:prstGeom>
          <a:noFill/>
        </p:spPr>
        <p:txBody>
          <a:bodyPr wrap="square" rtlCol="0">
            <a:spAutoFit/>
          </a:bodyPr>
          <a:lstStyle/>
          <a:p>
            <a:r>
              <a:rPr lang="en-US" dirty="0"/>
              <a:t>Once the art work dries you can gently scratch off the salt from the art. </a:t>
            </a:r>
          </a:p>
        </p:txBody>
      </p:sp>
      <p:pic>
        <p:nvPicPr>
          <p:cNvPr id="4" name="Picture 3">
            <a:extLst>
              <a:ext uri="{FF2B5EF4-FFF2-40B4-BE49-F238E27FC236}">
                <a16:creationId xmlns:a16="http://schemas.microsoft.com/office/drawing/2014/main" id="{E2DC8D72-69A0-1049-BAB5-46B90F8CB2E3}"/>
              </a:ext>
            </a:extLst>
          </p:cNvPr>
          <p:cNvPicPr>
            <a:picLocks noChangeAspect="1"/>
          </p:cNvPicPr>
          <p:nvPr/>
        </p:nvPicPr>
        <p:blipFill>
          <a:blip r:embed="rId2"/>
          <a:stretch>
            <a:fillRect/>
          </a:stretch>
        </p:blipFill>
        <p:spPr>
          <a:xfrm rot="16200000">
            <a:off x="2455346" y="1725777"/>
            <a:ext cx="4189652" cy="5568525"/>
          </a:xfrm>
          <a:prstGeom prst="rect">
            <a:avLst/>
          </a:prstGeom>
        </p:spPr>
      </p:pic>
    </p:spTree>
    <p:extLst>
      <p:ext uri="{BB962C8B-B14F-4D97-AF65-F5344CB8AC3E}">
        <p14:creationId xmlns:p14="http://schemas.microsoft.com/office/powerpoint/2010/main" val="1031513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{12ACB987-5C9F-0740-973C-F307679FA128}tf10001058</Template>
  <TotalTime>18</TotalTime>
  <Words>300</Words>
  <Application>Microsoft Macintosh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vt:lpstr>
      <vt:lpstr>Calibri</vt:lpstr>
      <vt:lpstr>Calibri Light</vt:lpstr>
      <vt:lpstr>Lora</vt:lpstr>
      <vt:lpstr>Celestial</vt:lpstr>
      <vt:lpstr>Winter Sky  Water Color Salt Technique TK, Kinder &amp; Grade 1</vt:lpstr>
      <vt:lpstr>Materials </vt:lpstr>
      <vt:lpstr>Salt over the Water color – Technique  Implied Texture</vt:lpstr>
      <vt:lpstr>Draw AT Least one big  stars and one big swirls on the background with any color crayon Draw a crescent moon </vt:lpstr>
      <vt:lpstr>PowerPoint Presentation</vt:lpstr>
      <vt:lpstr>Try to slightly merge different color water colors but not mix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Sky  Water Color Salt Technique TK, Kinder &amp; Grade 1</dc:title>
  <dc:creator>Microsoft Office User</dc:creator>
  <cp:lastModifiedBy>Microsoft Office User</cp:lastModifiedBy>
  <cp:revision>1</cp:revision>
  <dcterms:created xsi:type="dcterms:W3CDTF">2022-11-18T09:57:30Z</dcterms:created>
  <dcterms:modified xsi:type="dcterms:W3CDTF">2022-11-18T10:15:53Z</dcterms:modified>
</cp:coreProperties>
</file>