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4"/>
  </p:sldMasterIdLst>
  <p:notesMasterIdLst>
    <p:notesMasterId r:id="rId18"/>
  </p:notesMasterIdLst>
  <p:handoutMasterIdLst>
    <p:handoutMasterId r:id="rId19"/>
  </p:handoutMasterIdLst>
  <p:sldIdLst>
    <p:sldId id="256" r:id="rId5"/>
    <p:sldId id="303" r:id="rId6"/>
    <p:sldId id="305" r:id="rId7"/>
    <p:sldId id="306" r:id="rId8"/>
    <p:sldId id="307" r:id="rId9"/>
    <p:sldId id="281" r:id="rId10"/>
    <p:sldId id="308" r:id="rId11"/>
    <p:sldId id="310" r:id="rId12"/>
    <p:sldId id="273" r:id="rId13"/>
    <p:sldId id="282" r:id="rId14"/>
    <p:sldId id="266" r:id="rId15"/>
    <p:sldId id="275" r:id="rId16"/>
    <p:sldId id="283" r:id="rId1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 autoAdjust="0"/>
    <p:restoredTop sz="94923" autoAdjust="0"/>
  </p:normalViewPr>
  <p:slideViewPr>
    <p:cSldViewPr>
      <p:cViewPr>
        <p:scale>
          <a:sx n="93" d="100"/>
          <a:sy n="93" d="100"/>
        </p:scale>
        <p:origin x="784" y="33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2/8/23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2/8/23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88825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88803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2/8/23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88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762000"/>
            <a:ext cx="262821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342" y="762000"/>
            <a:ext cx="75799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5781" y="59382"/>
            <a:ext cx="0" cy="91416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8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88825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88803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5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861" y="2286000"/>
            <a:ext cx="4753642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7760" y="2286000"/>
            <a:ext cx="4753642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1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99" b="0" cap="none" baseline="0">
                <a:solidFill>
                  <a:schemeClr val="accent1"/>
                </a:solidFill>
                <a:latin typeface="+mn-lt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861" y="2967788"/>
            <a:ext cx="4753642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7760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99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marL="0" lvl="0" indent="0" algn="l" defTabSz="914126" rtl="0" eaLnBrk="1" latinLnBrk="0" hangingPunct="1">
              <a:lnSpc>
                <a:spcPct val="90000"/>
              </a:lnSpc>
              <a:spcBef>
                <a:spcPts val="1799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7760" y="2967788"/>
            <a:ext cx="4753642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5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3861" y="471509"/>
            <a:ext cx="4387977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2" y="822960"/>
            <a:ext cx="5676945" cy="518464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861" y="2257506"/>
            <a:ext cx="4387977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8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5778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8357" y="4960138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smtClean="0"/>
              <a:t>2/8/23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9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8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2" y="2286000"/>
            <a:ext cx="9717540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861" y="6470704"/>
            <a:ext cx="215358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DF33987-6305-4E2A-BF18-EF013ECE927B}" type="datetimeFigureOut">
              <a:rPr lang="en-US" smtClean="0"/>
              <a:pPr/>
              <a:t>2/8/23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1671" y="6470704"/>
            <a:ext cx="589992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4512" y="6470704"/>
            <a:ext cx="97341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1802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7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80000"/>
        </a:lnSpc>
        <a:spcBef>
          <a:spcPct val="0"/>
        </a:spcBef>
        <a:buNone/>
        <a:defRPr sz="4999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26509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44792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18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00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12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38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578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04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earn.e-limu.org/topic/view/?c=45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91yapOM7Bz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4572000"/>
            <a:ext cx="7770376" cy="185117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Kente</a:t>
            </a:r>
            <a:r>
              <a:rPr lang="en-US" dirty="0"/>
              <a:t> paper weaving</a:t>
            </a:r>
            <a:br>
              <a:rPr lang="en-US" dirty="0"/>
            </a:br>
            <a:r>
              <a:rPr lang="en-US" dirty="0"/>
              <a:t>Tk &amp; k - </a:t>
            </a:r>
            <a:r>
              <a:rPr lang="en-US" sz="4000" dirty="0"/>
              <a:t>February 2023</a:t>
            </a:r>
            <a:br>
              <a:rPr lang="en-US" dirty="0"/>
            </a:br>
            <a:r>
              <a:rPr lang="en-US" dirty="0"/>
              <a:t>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Quail Run Elementary </a:t>
            </a:r>
          </a:p>
          <a:p>
            <a:r>
              <a:rPr lang="en-US" dirty="0" err="1"/>
              <a:t>Rajee</a:t>
            </a:r>
            <a:r>
              <a:rPr lang="en-US" dirty="0"/>
              <a:t> Subramanian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0F52B-D415-C24E-AADD-E2B418DD3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712" y="434823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2" y="549275"/>
            <a:ext cx="10590591" cy="1535557"/>
          </a:xfrm>
        </p:spPr>
        <p:txBody>
          <a:bodyPr>
            <a:normAutofit/>
          </a:bodyPr>
          <a:lstStyle/>
          <a:p>
            <a:r>
              <a:rPr lang="en-US" sz="3200" b="1" dirty="0"/>
              <a:t>Art element &amp; other learning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372F5-8DCF-6D46-887A-9C1654E0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72" y="5715000"/>
            <a:ext cx="4803774" cy="810768"/>
          </a:xfrm>
        </p:spPr>
        <p:txBody>
          <a:bodyPr>
            <a:noAutofit/>
          </a:bodyPr>
          <a:lstStyle/>
          <a:p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FD58A-F4CA-474D-AF4A-7FE366AC0533}"/>
              </a:ext>
            </a:extLst>
          </p:cNvPr>
          <p:cNvSpPr txBox="1"/>
          <p:nvPr/>
        </p:nvSpPr>
        <p:spPr>
          <a:xfrm>
            <a:off x="684212" y="2514600"/>
            <a:ext cx="3810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Patterns </a:t>
            </a:r>
          </a:p>
          <a:p>
            <a:r>
              <a:rPr lang="en-US" sz="3200" dirty="0"/>
              <a:t>Colors </a:t>
            </a:r>
          </a:p>
          <a:p>
            <a:r>
              <a:rPr lang="en-US" sz="3200" dirty="0"/>
              <a:t>Lines</a:t>
            </a:r>
          </a:p>
          <a:p>
            <a:r>
              <a:rPr lang="en-US" sz="3200" dirty="0"/>
              <a:t>Repetition</a:t>
            </a:r>
          </a:p>
          <a:p>
            <a:r>
              <a:rPr lang="en-US" sz="3200" dirty="0"/>
              <a:t>Geometry</a:t>
            </a:r>
          </a:p>
          <a:p>
            <a:r>
              <a:rPr lang="en-US" sz="3200" dirty="0"/>
              <a:t>Fine Motor Skills</a:t>
            </a:r>
          </a:p>
          <a:p>
            <a:r>
              <a:rPr lang="en-US" sz="3200" dirty="0"/>
              <a:t>Weaving techniques</a:t>
            </a:r>
          </a:p>
          <a:p>
            <a:endParaRPr lang="en-US" sz="3200" dirty="0"/>
          </a:p>
          <a:p>
            <a:endParaRPr lang="en-US" dirty="0"/>
          </a:p>
        </p:txBody>
      </p:sp>
      <p:pic>
        <p:nvPicPr>
          <p:cNvPr id="10242" name="Picture 2" descr="Graphic Kente Cloth Fabric, Wallpaper and Home Decor | Spoonflower">
            <a:extLst>
              <a:ext uri="{FF2B5EF4-FFF2-40B4-BE49-F238E27FC236}">
                <a16:creationId xmlns:a16="http://schemas.microsoft.com/office/drawing/2014/main" id="{437A4CFE-D4CF-5A41-8854-815836CE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692" y="217932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ente Cloth Icon - Free PNG &amp; SVG 57949 - Noun Project">
            <a:extLst>
              <a:ext uri="{FF2B5EF4-FFF2-40B4-BE49-F238E27FC236}">
                <a16:creationId xmlns:a16="http://schemas.microsoft.com/office/drawing/2014/main" id="{07D3E8EB-7E5D-B74F-B9AF-5B623BA8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4" y="398576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ente Cloth Designs and Meanings | African art projects, African art for  kids, African art">
            <a:extLst>
              <a:ext uri="{FF2B5EF4-FFF2-40B4-BE49-F238E27FC236}">
                <a16:creationId xmlns:a16="http://schemas.microsoft.com/office/drawing/2014/main" id="{61838FD5-41E7-9C4B-AA03-9CF9A696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49" y="1513586"/>
            <a:ext cx="3909986" cy="50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CBA4D5-DC5A-A248-803B-1B50D6F9DA31}"/>
              </a:ext>
            </a:extLst>
          </p:cNvPr>
          <p:cNvSpPr txBox="1"/>
          <p:nvPr/>
        </p:nvSpPr>
        <p:spPr>
          <a:xfrm>
            <a:off x="303212" y="1975866"/>
            <a:ext cx="5638800" cy="30469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000" b="1" dirty="0"/>
              <a:t>TK, Kinder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9x12 black construction paper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Half sheet paper loom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0ne inch colored stripes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Pair of scissors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Glue stick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Sharpie</a:t>
            </a:r>
          </a:p>
          <a:p>
            <a:endParaRPr lang="en-US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3ADF5903-C276-CE49-9AFA-2F6E2D0AB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3" t="15219" r="7898" b="17881"/>
          <a:stretch/>
        </p:blipFill>
        <p:spPr>
          <a:xfrm>
            <a:off x="6192698" y="1975865"/>
            <a:ext cx="4972266" cy="30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– TK, 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226AA5-D2CB-5142-9DD5-4A0A7170E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463" y="1856977"/>
            <a:ext cx="3959149" cy="296936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5612" y="4876800"/>
            <a:ext cx="3429000" cy="1737360"/>
          </a:xfrm>
        </p:spPr>
        <p:txBody>
          <a:bodyPr>
            <a:normAutofit/>
          </a:bodyPr>
          <a:lstStyle/>
          <a:p>
            <a:r>
              <a:rPr lang="en-US" sz="2500" b="1" dirty="0"/>
              <a:t>Tape the ½ sheet printed paper on the black construction sheet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49B3AC-EFBC-E24A-9B7D-0489AD2D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639" y="1527810"/>
            <a:ext cx="3971723" cy="31051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93FD960-2D95-DF4B-820B-6313A58E8611}"/>
              </a:ext>
            </a:extLst>
          </p:cNvPr>
          <p:cNvSpPr txBox="1">
            <a:spLocks/>
          </p:cNvSpPr>
          <p:nvPr/>
        </p:nvSpPr>
        <p:spPr>
          <a:xfrm>
            <a:off x="4619625" y="4826339"/>
            <a:ext cx="3429000" cy="173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126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/>
              <a:t>Flip and glue on the back</a:t>
            </a:r>
          </a:p>
          <a:p>
            <a:r>
              <a:rPr lang="en-US" sz="2500" b="1" dirty="0"/>
              <a:t>Cut along the dotted lines all the way to the solid line</a:t>
            </a:r>
          </a:p>
          <a:p>
            <a:endParaRPr lang="en-US" sz="2500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A06617C-0A3F-9A4A-93A5-ACEE92845BC1}"/>
              </a:ext>
            </a:extLst>
          </p:cNvPr>
          <p:cNvSpPr txBox="1">
            <a:spLocks/>
          </p:cNvSpPr>
          <p:nvPr/>
        </p:nvSpPr>
        <p:spPr>
          <a:xfrm>
            <a:off x="8532812" y="4876800"/>
            <a:ext cx="3429000" cy="1737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126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/>
              <a:t>Take the one inch strip and start going under and over the strips covering the mark “X”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50499-5C39-5142-BC5C-3DAE1786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45703" y="1789676"/>
            <a:ext cx="2717206" cy="29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9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– TK, 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226AA5-D2CB-5142-9DD5-4A0A7170E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801356" y="2228147"/>
            <a:ext cx="2969362" cy="2227021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5612" y="4876800"/>
            <a:ext cx="3429000" cy="1737360"/>
          </a:xfrm>
        </p:spPr>
        <p:txBody>
          <a:bodyPr>
            <a:normAutofit/>
          </a:bodyPr>
          <a:lstStyle/>
          <a:p>
            <a:r>
              <a:rPr lang="en-US" sz="2500" b="1" dirty="0"/>
              <a:t>Weave all the way through and glue the edges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49B3AC-EFBC-E24A-9B7D-0489AD2D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9470" y="1981200"/>
            <a:ext cx="3105150" cy="2328862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93FD960-2D95-DF4B-820B-6313A58E8611}"/>
              </a:ext>
            </a:extLst>
          </p:cNvPr>
          <p:cNvSpPr txBox="1">
            <a:spLocks/>
          </p:cNvSpPr>
          <p:nvPr/>
        </p:nvSpPr>
        <p:spPr>
          <a:xfrm>
            <a:off x="4114850" y="4876800"/>
            <a:ext cx="3429000" cy="17373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126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/>
              <a:t>Glue down one white color strip over the printed paper to secure the first weave</a:t>
            </a:r>
          </a:p>
          <a:p>
            <a:endParaRPr lang="en-US" sz="2500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A06617C-0A3F-9A4A-93A5-ACEE92845BC1}"/>
              </a:ext>
            </a:extLst>
          </p:cNvPr>
          <p:cNvSpPr txBox="1">
            <a:spLocks/>
          </p:cNvSpPr>
          <p:nvPr/>
        </p:nvSpPr>
        <p:spPr>
          <a:xfrm>
            <a:off x="7502574" y="4876800"/>
            <a:ext cx="3429000" cy="173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126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/>
              <a:t>Continue to do one more pattern and then write your name. </a:t>
            </a:r>
          </a:p>
          <a:p>
            <a:r>
              <a:rPr lang="en-US" sz="2500" b="1" dirty="0"/>
              <a:t>Add the pattens on the white strip.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50499-5C39-5142-BC5C-3DAE1786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53235" y="2228147"/>
            <a:ext cx="2717206" cy="2037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E31B4-1C62-0E42-8AE1-00A2302B5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466" y="681080"/>
            <a:ext cx="2825721" cy="21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1" y="17822"/>
            <a:ext cx="7694196" cy="1499225"/>
          </a:xfrm>
        </p:spPr>
        <p:txBody>
          <a:bodyPr/>
          <a:lstStyle/>
          <a:p>
            <a:r>
              <a:rPr lang="en-US"/>
              <a:t>February – Black History Month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46" y="1829217"/>
            <a:ext cx="6849289" cy="4875530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rgbClr val="2B2A2A"/>
                </a:solidFill>
                <a:latin typeface="Open Sans" panose="020B0606030504020204" pitchFamily="34" charset="0"/>
              </a:rPr>
              <a:t>February is "Black History Month," a time to commemorate African-Americans who have changed the world</a:t>
            </a:r>
            <a:r>
              <a:rPr lang="en-US" sz="3599" dirty="0">
                <a:solidFill>
                  <a:srgbClr val="2B2A2A"/>
                </a:solidFill>
                <a:latin typeface="Open Sans" panose="020B0606030504020204" pitchFamily="34" charset="0"/>
              </a:rPr>
              <a:t>. </a:t>
            </a:r>
          </a:p>
        </p:txBody>
      </p:sp>
      <p:pic>
        <p:nvPicPr>
          <p:cNvPr id="1026" name="Picture 2" descr="Kente Vectors &amp; Illustrations for Free Download | Freepik">
            <a:extLst>
              <a:ext uri="{FF2B5EF4-FFF2-40B4-BE49-F238E27FC236}">
                <a16:creationId xmlns:a16="http://schemas.microsoft.com/office/drawing/2014/main" id="{F01F7831-A641-8B4A-A3EB-2AA01E3D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530" y="955177"/>
            <a:ext cx="4967708" cy="33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rica_ghana_bw1">
            <a:extLst>
              <a:ext uri="{FF2B5EF4-FFF2-40B4-BE49-F238E27FC236}">
                <a16:creationId xmlns:a16="http://schemas.microsoft.com/office/drawing/2014/main" id="{DA6E1685-DB02-4F41-9424-810F7D5E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59" y="4345362"/>
            <a:ext cx="1447423" cy="21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1" y="17822"/>
            <a:ext cx="7694196" cy="1499225"/>
          </a:xfrm>
        </p:spPr>
        <p:txBody>
          <a:bodyPr/>
          <a:lstStyle/>
          <a:p>
            <a:r>
              <a:rPr lang="en-US" dirty="0"/>
              <a:t>Importance of art in </a:t>
            </a:r>
            <a:r>
              <a:rPr lang="en-US" dirty="0" err="1"/>
              <a:t>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1" y="1372137"/>
            <a:ext cx="6170811" cy="3504664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understand about a community of people we look into their culture and art heritage. </a:t>
            </a:r>
          </a:p>
          <a:p>
            <a:r>
              <a:rPr lang="en-US" sz="23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is understood as cultural transmission.</a:t>
            </a:r>
          </a:p>
          <a:p>
            <a:endParaRPr lang="en-US" sz="23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399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3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we will learn about Ashanti tribal art from West Africa.</a:t>
            </a:r>
            <a:endParaRPr lang="en-US" sz="23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26" name="Picture 2" descr="Kente Vectors &amp; Illustrations for Free Download | Freepik">
            <a:extLst>
              <a:ext uri="{FF2B5EF4-FFF2-40B4-BE49-F238E27FC236}">
                <a16:creationId xmlns:a16="http://schemas.microsoft.com/office/drawing/2014/main" id="{F01F7831-A641-8B4A-A3EB-2AA01E3D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530" y="955177"/>
            <a:ext cx="4967708" cy="33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rica_ghana_bw1">
            <a:extLst>
              <a:ext uri="{FF2B5EF4-FFF2-40B4-BE49-F238E27FC236}">
                <a16:creationId xmlns:a16="http://schemas.microsoft.com/office/drawing/2014/main" id="{DA6E1685-DB02-4F41-9424-810F7D5E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59" y="4345362"/>
            <a:ext cx="1447423" cy="21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5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61" y="550026"/>
            <a:ext cx="10587833" cy="1535157"/>
          </a:xfrm>
        </p:spPr>
        <p:txBody>
          <a:bodyPr>
            <a:normAutofit/>
          </a:bodyPr>
          <a:lstStyle/>
          <a:p>
            <a:r>
              <a:rPr lang="en-US" sz="3199" b="1" dirty="0">
                <a:solidFill>
                  <a:srgbClr val="444444"/>
                </a:solidFill>
                <a:latin typeface="Open Sans" panose="020B0606030504020204" pitchFamily="34" charset="0"/>
              </a:rPr>
              <a:t>Did You Know???? Africa is the world’s second-largest continent.</a:t>
            </a:r>
            <a:endParaRPr lang="en-US" sz="3199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372F5-8DCF-6D46-887A-9C1654E0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47" y="2085182"/>
            <a:ext cx="4802523" cy="4223428"/>
          </a:xfrm>
        </p:spPr>
        <p:txBody>
          <a:bodyPr/>
          <a:lstStyle/>
          <a:p>
            <a:r>
              <a:rPr lang="en-US" sz="3199" b="1" dirty="0">
                <a:solidFill>
                  <a:srgbClr val="444444"/>
                </a:solidFill>
                <a:latin typeface="Open Sans" panose="020B0606030504020204" pitchFamily="34" charset="0"/>
              </a:rPr>
              <a:t>It is more than three times the size of the United States.</a:t>
            </a:r>
          </a:p>
          <a:p>
            <a:r>
              <a:rPr lang="en-US" sz="3199" b="1" dirty="0">
                <a:solidFill>
                  <a:srgbClr val="444444"/>
                </a:solidFill>
                <a:latin typeface="Open Sans" panose="020B0606030504020204" pitchFamily="34" charset="0"/>
              </a:rPr>
              <a:t>Africa includes more than 50 countries.</a:t>
            </a:r>
          </a:p>
          <a:p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 </a:t>
            </a:r>
            <a:endParaRPr lang="en-US" dirty="0"/>
          </a:p>
        </p:txBody>
      </p:sp>
      <p:pic>
        <p:nvPicPr>
          <p:cNvPr id="2050" name="Picture 2" descr="africa_ghana_bw1">
            <a:extLst>
              <a:ext uri="{FF2B5EF4-FFF2-40B4-BE49-F238E27FC236}">
                <a16:creationId xmlns:a16="http://schemas.microsoft.com/office/drawing/2014/main" id="{BFB0B2AF-CBF5-FC44-B487-C9600C4C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856" y="381795"/>
            <a:ext cx="926782" cy="136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CEF477-B49A-EC42-9F53-1AA860FCE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04071" y="1747577"/>
            <a:ext cx="6683912" cy="51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61" y="550026"/>
            <a:ext cx="10587833" cy="1535157"/>
          </a:xfrm>
        </p:spPr>
        <p:txBody>
          <a:bodyPr>
            <a:normAutofit/>
          </a:bodyPr>
          <a:lstStyle/>
          <a:p>
            <a:r>
              <a:rPr lang="en-US" sz="3199" b="1" dirty="0"/>
              <a:t> West African Region – Ghana – Ashanti People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372F5-8DCF-6D46-887A-9C1654E0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48" y="2085182"/>
            <a:ext cx="6121770" cy="4223428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Ashanti tribe, found in central Ghana, is the largest ethnic group of the Akan. </a:t>
            </a:r>
            <a:endParaRPr lang="en-US" b="1" dirty="0"/>
          </a:p>
        </p:txBody>
      </p:sp>
      <p:pic>
        <p:nvPicPr>
          <p:cNvPr id="2050" name="Picture 2" descr="africa_ghana_bw1">
            <a:extLst>
              <a:ext uri="{FF2B5EF4-FFF2-40B4-BE49-F238E27FC236}">
                <a16:creationId xmlns:a16="http://schemas.microsoft.com/office/drawing/2014/main" id="{BFB0B2AF-CBF5-FC44-B487-C9600C4C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856" y="381795"/>
            <a:ext cx="926782" cy="136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hanaflag">
            <a:extLst>
              <a:ext uri="{FF2B5EF4-FFF2-40B4-BE49-F238E27FC236}">
                <a16:creationId xmlns:a16="http://schemas.microsoft.com/office/drawing/2014/main" id="{A31B28E5-FB95-3041-B942-03D97AF6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537" y="582210"/>
            <a:ext cx="1447423" cy="9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rican map showing Ghana, Rwanda, the two African countries currently using drones">
            <a:extLst>
              <a:ext uri="{FF2B5EF4-FFF2-40B4-BE49-F238E27FC236}">
                <a16:creationId xmlns:a16="http://schemas.microsoft.com/office/drawing/2014/main" id="{E5FC2E5A-FFA7-9F49-B7C4-59AEE8C7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56" y="2066137"/>
            <a:ext cx="4316876" cy="431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shanti culture, language, religion, food, rites, clothing, facts">
            <a:extLst>
              <a:ext uri="{FF2B5EF4-FFF2-40B4-BE49-F238E27FC236}">
                <a16:creationId xmlns:a16="http://schemas.microsoft.com/office/drawing/2014/main" id="{5C8FBF65-0704-524D-B9BC-A49137EB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3429000"/>
            <a:ext cx="5739106" cy="30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0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2" y="549275"/>
            <a:ext cx="10590591" cy="1535557"/>
          </a:xfrm>
        </p:spPr>
        <p:txBody>
          <a:bodyPr>
            <a:normAutofit/>
          </a:bodyPr>
          <a:lstStyle/>
          <a:p>
            <a:r>
              <a:rPr lang="en-US" sz="3200" b="1" dirty="0"/>
              <a:t>Literature Connection – The Spider weaver by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372F5-8DCF-6D46-887A-9C1654E0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3026664"/>
            <a:ext cx="4803774" cy="810768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https://www.youtube.com/watch?v=91yapOM7BzI</a:t>
            </a:r>
            <a:endParaRPr lang="en-US" sz="3000" b="0" dirty="0">
              <a:effectLst/>
            </a:endParaRPr>
          </a:p>
          <a:p>
            <a:br>
              <a:rPr lang="en-US" sz="3000" dirty="0"/>
            </a:br>
            <a:br>
              <a:rPr lang="en-US" sz="3000" dirty="0"/>
            </a:br>
            <a:endParaRPr lang="en-US" sz="3000" dirty="0"/>
          </a:p>
        </p:txBody>
      </p:sp>
      <p:pic>
        <p:nvPicPr>
          <p:cNvPr id="9218" name="Picture 2" descr="The Spider Weaver: A Legend of Kente Cloth">
            <a:extLst>
              <a:ext uri="{FF2B5EF4-FFF2-40B4-BE49-F238E27FC236}">
                <a16:creationId xmlns:a16="http://schemas.microsoft.com/office/drawing/2014/main" id="{E6B61B7E-0577-4346-B282-C91069560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r="4440" b="3200"/>
          <a:stretch/>
        </p:blipFill>
        <p:spPr bwMode="auto">
          <a:xfrm>
            <a:off x="7820025" y="685800"/>
            <a:ext cx="406558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343" y="521903"/>
            <a:ext cx="6857803" cy="1535157"/>
          </a:xfrm>
        </p:spPr>
        <p:txBody>
          <a:bodyPr>
            <a:normAutofit/>
          </a:bodyPr>
          <a:lstStyle/>
          <a:p>
            <a:r>
              <a:rPr lang="en-US" sz="3199" b="1" dirty="0" err="1"/>
              <a:t>Kente</a:t>
            </a:r>
            <a:r>
              <a:rPr lang="en-US" sz="3199" b="1" dirty="0"/>
              <a:t> Cloth Ghana – Ashanti People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372F5-8DCF-6D46-887A-9C1654E0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47" y="2085182"/>
            <a:ext cx="5259604" cy="4223428"/>
          </a:xfrm>
        </p:spPr>
        <p:txBody>
          <a:bodyPr>
            <a:normAutofit lnSpcReduction="10000"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Weaving done by men in West Africa </a:t>
            </a:r>
          </a:p>
          <a:p>
            <a:pPr marL="0" indent="0">
              <a:buNone/>
            </a:pPr>
            <a:endParaRPr lang="en-US" b="1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–Traditionally worn draped across the shoulders</a:t>
            </a: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1" i="0" dirty="0" err="1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Kente</a:t>
            </a:r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Cloth were originally made only  for Kings &amp; Queens </a:t>
            </a: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National dress of Ghana – Worn for holidays</a:t>
            </a: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Popular with tourists</a:t>
            </a:r>
          </a:p>
          <a:p>
            <a:r>
              <a:rPr lang="en-US" b="1" dirty="0" err="1">
                <a:solidFill>
                  <a:srgbClr val="0F1111"/>
                </a:solidFill>
                <a:latin typeface="Amazon Ember"/>
              </a:rPr>
              <a:t>Kente</a:t>
            </a:r>
            <a:r>
              <a:rPr lang="en-US" b="1" dirty="0">
                <a:solidFill>
                  <a:srgbClr val="0F1111"/>
                </a:solidFill>
                <a:latin typeface="Amazon Ember"/>
              </a:rPr>
              <a:t> cloth is </a:t>
            </a:r>
            <a:r>
              <a:rPr lang="en-US" b="1" i="0" dirty="0">
                <a:solidFill>
                  <a:srgbClr val="0F1111"/>
                </a:solidFill>
                <a:effectLst/>
                <a:latin typeface="Amazon Ember"/>
              </a:rPr>
              <a:t> statement of pride in African heritage.</a:t>
            </a:r>
            <a:endParaRPr lang="en-US" b="1" dirty="0"/>
          </a:p>
        </p:txBody>
      </p:sp>
      <p:pic>
        <p:nvPicPr>
          <p:cNvPr id="2050" name="Picture 2" descr="africa_ghana_bw1">
            <a:extLst>
              <a:ext uri="{FF2B5EF4-FFF2-40B4-BE49-F238E27FC236}">
                <a16:creationId xmlns:a16="http://schemas.microsoft.com/office/drawing/2014/main" id="{BFB0B2AF-CBF5-FC44-B487-C9600C4C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856" y="381795"/>
            <a:ext cx="926782" cy="136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hanaflag">
            <a:extLst>
              <a:ext uri="{FF2B5EF4-FFF2-40B4-BE49-F238E27FC236}">
                <a16:creationId xmlns:a16="http://schemas.microsoft.com/office/drawing/2014/main" id="{A31B28E5-FB95-3041-B942-03D97AF6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537" y="582210"/>
            <a:ext cx="1447423" cy="9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hat Is Kente Cloth? A Look at the African Textile">
            <a:extLst>
              <a:ext uri="{FF2B5EF4-FFF2-40B4-BE49-F238E27FC236}">
                <a16:creationId xmlns:a16="http://schemas.microsoft.com/office/drawing/2014/main" id="{DFAB53B7-A18B-4A4A-8E77-E741CF637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250" y="2762425"/>
            <a:ext cx="4034030" cy="35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aditional Kente Styles U.K., SAVE 41% - stickere-perete.net">
            <a:extLst>
              <a:ext uri="{FF2B5EF4-FFF2-40B4-BE49-F238E27FC236}">
                <a16:creationId xmlns:a16="http://schemas.microsoft.com/office/drawing/2014/main" id="{9F3AE620-D3CA-8146-AC3F-E88EC048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20" y="1810933"/>
            <a:ext cx="4125726" cy="47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7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343" y="521903"/>
            <a:ext cx="6857803" cy="1535157"/>
          </a:xfrm>
        </p:spPr>
        <p:txBody>
          <a:bodyPr>
            <a:normAutofit/>
          </a:bodyPr>
          <a:lstStyle/>
          <a:p>
            <a:r>
              <a:rPr lang="en-US" sz="3199" b="1" dirty="0" err="1"/>
              <a:t>Kente</a:t>
            </a:r>
            <a:r>
              <a:rPr lang="en-US" sz="3199" b="1" dirty="0"/>
              <a:t> Cloth Weaving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372F5-8DCF-6D46-887A-9C1654E00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47" y="2085182"/>
            <a:ext cx="5792866" cy="4543385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- Today we will use the simple pattern</a:t>
            </a:r>
          </a:p>
          <a:p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US" b="1" dirty="0">
                <a:solidFill>
                  <a:srgbClr val="444444"/>
                </a:solidFill>
                <a:latin typeface="Open Sans" panose="020B0606030504020204" pitchFamily="34" charset="0"/>
              </a:rPr>
              <a:t> </a:t>
            </a:r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Under and over  pattern </a:t>
            </a:r>
          </a:p>
          <a:p>
            <a:r>
              <a:rPr lang="en-US" b="1" dirty="0">
                <a:solidFill>
                  <a:srgbClr val="444444"/>
                </a:solidFill>
                <a:latin typeface="Open Sans" panose="020B0606030504020204" pitchFamily="34" charset="0"/>
              </a:rPr>
              <a:t>- Frist strip goes under then over </a:t>
            </a:r>
          </a:p>
          <a:p>
            <a:r>
              <a:rPr lang="en-US" b="1" dirty="0">
                <a:solidFill>
                  <a:srgbClr val="444444"/>
                </a:solidFill>
                <a:latin typeface="Open Sans" panose="020B0606030504020204" pitchFamily="34" charset="0"/>
              </a:rPr>
              <a:t>- Second strip goes over then under</a:t>
            </a:r>
          </a:p>
        </p:txBody>
      </p:sp>
      <p:pic>
        <p:nvPicPr>
          <p:cNvPr id="7172" name="Picture 4" descr="What Is Warp And Weft? - Fabric Knowledge - Pariss Textile">
            <a:extLst>
              <a:ext uri="{FF2B5EF4-FFF2-40B4-BE49-F238E27FC236}">
                <a16:creationId xmlns:a16="http://schemas.microsoft.com/office/drawing/2014/main" id="{22282349-66DA-FF4E-B3DE-E08CD8299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82" y="3991530"/>
            <a:ext cx="4366597" cy="286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eaving under and over image">
            <a:extLst>
              <a:ext uri="{FF2B5EF4-FFF2-40B4-BE49-F238E27FC236}">
                <a16:creationId xmlns:a16="http://schemas.microsoft.com/office/drawing/2014/main" id="{4E63E0DA-9F46-0C43-841B-A69D32D6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90" y="393539"/>
            <a:ext cx="4518087" cy="30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62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812" y="152400"/>
            <a:ext cx="3394151" cy="1499616"/>
          </a:xfrm>
        </p:spPr>
        <p:txBody>
          <a:bodyPr>
            <a:normAutofit/>
          </a:bodyPr>
          <a:lstStyle/>
          <a:p>
            <a:r>
              <a:rPr lang="en-US" dirty="0" err="1"/>
              <a:t>Kente</a:t>
            </a:r>
            <a:r>
              <a:rPr lang="en-US" dirty="0"/>
              <a:t> Loom</a:t>
            </a:r>
          </a:p>
        </p:txBody>
      </p:sp>
      <p:pic>
        <p:nvPicPr>
          <p:cNvPr id="8194" name="Picture 2" descr="Ashanti Kente Weaving – African Beads &amp; Fabrics">
            <a:extLst>
              <a:ext uri="{FF2B5EF4-FFF2-40B4-BE49-F238E27FC236}">
                <a16:creationId xmlns:a16="http://schemas.microsoft.com/office/drawing/2014/main" id="{65AAF2E7-35DA-B148-A246-0ED95C9ADA5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371600"/>
            <a:ext cx="4752975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-39688" y="4649787"/>
            <a:ext cx="7083802" cy="1673225"/>
          </a:xfrm>
        </p:spPr>
        <p:txBody>
          <a:bodyPr>
            <a:noAutofit/>
          </a:bodyPr>
          <a:lstStyle/>
          <a:p>
            <a:r>
              <a:rPr lang="en-US" sz="2500" b="1" dirty="0">
                <a:solidFill>
                  <a:srgbClr val="444444"/>
                </a:solidFill>
                <a:latin typeface="Open Sans" panose="020B0606030504020204" pitchFamily="34" charset="0"/>
              </a:rPr>
              <a:t>Loom is a s</a:t>
            </a:r>
            <a:r>
              <a:rPr lang="en-US" sz="2500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tructure that holds the weaving together</a:t>
            </a:r>
          </a:p>
          <a:p>
            <a:r>
              <a:rPr lang="en-US" sz="2500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Strip loom, upright loom, Standing loom,  cardboard loom,  Strip loom</a:t>
            </a:r>
          </a:p>
          <a:p>
            <a:r>
              <a:rPr lang="en-US" sz="2500" b="1" dirty="0">
                <a:solidFill>
                  <a:srgbClr val="444444"/>
                </a:solidFill>
                <a:latin typeface="Open Sans" panose="020B0606030504020204" pitchFamily="34" charset="0"/>
              </a:rPr>
              <a:t>Today we will use paper loom</a:t>
            </a:r>
            <a:endParaRPr lang="en-US" sz="2500" b="1" dirty="0"/>
          </a:p>
        </p:txBody>
      </p:sp>
      <p:pic>
        <p:nvPicPr>
          <p:cNvPr id="8196" name="Picture 4" descr="A young boy weaving traditional kente cloth, a textile worn by royalty,  Stock Photo, Picture And Rights Managed Image. Pic. UIG-60151-11-AR-30 |  agefotostock">
            <a:extLst>
              <a:ext uri="{FF2B5EF4-FFF2-40B4-BE49-F238E27FC236}">
                <a16:creationId xmlns:a16="http://schemas.microsoft.com/office/drawing/2014/main" id="{CFEAD672-0FF4-FE47-9477-56173073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2" y="457200"/>
            <a:ext cx="456565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44EB16-B03D-470B-9114-C14CDABBCF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E4F0FA-B85E-4BA9-8FBF-6FF0949B8FE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35EC0E7-1D91-4BD8-8079-9CD7695FBD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{F012706D-1796-4048-AF79-8C6A97756701}tf10001061</Template>
  <TotalTime>767</TotalTime>
  <Words>417</Words>
  <Application>Microsoft Macintosh PowerPoint</Application>
  <PresentationFormat>Custom</PresentationFormat>
  <Paragraphs>66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Amazon Ember</vt:lpstr>
      <vt:lpstr>Arial</vt:lpstr>
      <vt:lpstr>Century Gothic</vt:lpstr>
      <vt:lpstr>Open Sans</vt:lpstr>
      <vt:lpstr>Tw Cen MT</vt:lpstr>
      <vt:lpstr>Tw Cen MT Condensed</vt:lpstr>
      <vt:lpstr>Wingdings 3</vt:lpstr>
      <vt:lpstr>Integral</vt:lpstr>
      <vt:lpstr>Kente paper weaving Tk &amp; k - February 2023   </vt:lpstr>
      <vt:lpstr>February – Black History Month</vt:lpstr>
      <vt:lpstr>Importance of art in africa</vt:lpstr>
      <vt:lpstr>Did You Know???? Africa is the world’s second-largest continent.</vt:lpstr>
      <vt:lpstr> West African Region – Ghana – Ashanti People</vt:lpstr>
      <vt:lpstr>Literature Connection – The Spider weaver by </vt:lpstr>
      <vt:lpstr>Kente Cloth Ghana – Ashanti People</vt:lpstr>
      <vt:lpstr>Kente Cloth Weaving </vt:lpstr>
      <vt:lpstr>Kente Loom</vt:lpstr>
      <vt:lpstr>Art element &amp; other learning </vt:lpstr>
      <vt:lpstr>Materials</vt:lpstr>
      <vt:lpstr>Procedure – TK, K</vt:lpstr>
      <vt:lpstr>Procedure – TK, 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Kente paper weaving </dc:title>
  <dc:creator>Microsoft Office User</dc:creator>
  <cp:lastModifiedBy>Microsoft Office User</cp:lastModifiedBy>
  <cp:revision>4</cp:revision>
  <dcterms:created xsi:type="dcterms:W3CDTF">2023-01-27T07:04:13Z</dcterms:created>
  <dcterms:modified xsi:type="dcterms:W3CDTF">2023-02-08T21:50:31Z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