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8"/>
  </p:notesMasterIdLst>
  <p:sldIdLst>
    <p:sldId id="257" r:id="rId2"/>
    <p:sldId id="271" r:id="rId3"/>
    <p:sldId id="279" r:id="rId4"/>
    <p:sldId id="277" r:id="rId5"/>
    <p:sldId id="272" r:id="rId6"/>
    <p:sldId id="276" r:id="rId7"/>
    <p:sldId id="278" r:id="rId8"/>
    <p:sldId id="273" r:id="rId9"/>
    <p:sldId id="280" r:id="rId10"/>
    <p:sldId id="281" r:id="rId11"/>
    <p:sldId id="282" r:id="rId12"/>
    <p:sldId id="265" r:id="rId13"/>
    <p:sldId id="266" r:id="rId14"/>
    <p:sldId id="288" r:id="rId15"/>
    <p:sldId id="284" r:id="rId16"/>
    <p:sldId id="28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83"/>
  </p:normalViewPr>
  <p:slideViewPr>
    <p:cSldViewPr snapToGrid="0" snapToObjects="1">
      <p:cViewPr varScale="1">
        <p:scale>
          <a:sx n="76" d="100"/>
          <a:sy n="76" d="100"/>
        </p:scale>
        <p:origin x="216"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75561-399D-E940-A1C0-9AC7EAF3E814}" type="datetimeFigureOut">
              <a:rPr lang="en-US" smtClean="0"/>
              <a:t>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3D07C-9393-634D-9389-E0A036625F0F}" type="slidenum">
              <a:rPr lang="en-US" smtClean="0"/>
              <a:t>‹#›</a:t>
            </a:fld>
            <a:endParaRPr lang="en-US"/>
          </a:p>
        </p:txBody>
      </p:sp>
    </p:spTree>
    <p:extLst>
      <p:ext uri="{BB962C8B-B14F-4D97-AF65-F5344CB8AC3E}">
        <p14:creationId xmlns:p14="http://schemas.microsoft.com/office/powerpoint/2010/main" val="920380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CC701-D80A-463B-8415-A85485312088}"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27160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CC701-D80A-463B-8415-A85485312088}"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16999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2CC701-D80A-463B-8415-A85485312088}"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02768EC-8972-DC45-9ABB-A2D2AB3C3BD7}" type="datetimeFigureOut">
              <a:rPr lang="en-US" smtClean="0"/>
              <a:t>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12668-02AD-0641-8696-931E6C48383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079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768EC-8972-DC45-9ABB-A2D2AB3C3BD7}" type="datetimeFigureOut">
              <a:rPr lang="en-US" smtClean="0"/>
              <a:t>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12668-02AD-0641-8696-931E6C483830}" type="slidenum">
              <a:rPr lang="en-US" smtClean="0"/>
              <a:t>‹#›</a:t>
            </a:fld>
            <a:endParaRPr lang="en-US"/>
          </a:p>
        </p:txBody>
      </p:sp>
    </p:spTree>
    <p:extLst>
      <p:ext uri="{BB962C8B-B14F-4D97-AF65-F5344CB8AC3E}">
        <p14:creationId xmlns:p14="http://schemas.microsoft.com/office/powerpoint/2010/main" val="356854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768EC-8972-DC45-9ABB-A2D2AB3C3BD7}" type="datetimeFigureOut">
              <a:rPr lang="en-US" smtClean="0"/>
              <a:t>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12668-02AD-0641-8696-931E6C483830}"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13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2768EC-8972-DC45-9ABB-A2D2AB3C3BD7}" type="datetimeFigureOut">
              <a:rPr lang="en-US" smtClean="0"/>
              <a:t>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12668-02AD-0641-8696-931E6C483830}" type="slidenum">
              <a:rPr lang="en-US" smtClean="0"/>
              <a:t>‹#›</a:t>
            </a:fld>
            <a:endParaRPr lang="en-US"/>
          </a:p>
        </p:txBody>
      </p:sp>
    </p:spTree>
    <p:extLst>
      <p:ext uri="{BB962C8B-B14F-4D97-AF65-F5344CB8AC3E}">
        <p14:creationId xmlns:p14="http://schemas.microsoft.com/office/powerpoint/2010/main" val="262239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2768EC-8972-DC45-9ABB-A2D2AB3C3BD7}" type="datetimeFigureOut">
              <a:rPr lang="en-US" smtClean="0"/>
              <a:t>2/13/23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12668-02AD-0641-8696-931E6C48383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84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2768EC-8972-DC45-9ABB-A2D2AB3C3BD7}" type="datetimeFigureOut">
              <a:rPr lang="en-US" smtClean="0"/>
              <a:t>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12668-02AD-0641-8696-931E6C483830}" type="slidenum">
              <a:rPr lang="en-US" smtClean="0"/>
              <a:t>‹#›</a:t>
            </a:fld>
            <a:endParaRPr lang="en-US"/>
          </a:p>
        </p:txBody>
      </p:sp>
    </p:spTree>
    <p:extLst>
      <p:ext uri="{BB962C8B-B14F-4D97-AF65-F5344CB8AC3E}">
        <p14:creationId xmlns:p14="http://schemas.microsoft.com/office/powerpoint/2010/main" val="3426223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2768EC-8972-DC45-9ABB-A2D2AB3C3BD7}" type="datetimeFigureOut">
              <a:rPr lang="en-US" smtClean="0"/>
              <a:t>2/13/23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712668-02AD-0641-8696-931E6C483830}" type="slidenum">
              <a:rPr lang="en-US" smtClean="0"/>
              <a:t>‹#›</a:t>
            </a:fld>
            <a:endParaRPr lang="en-US"/>
          </a:p>
        </p:txBody>
      </p:sp>
    </p:spTree>
    <p:extLst>
      <p:ext uri="{BB962C8B-B14F-4D97-AF65-F5344CB8AC3E}">
        <p14:creationId xmlns:p14="http://schemas.microsoft.com/office/powerpoint/2010/main" val="1991403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2768EC-8972-DC45-9ABB-A2D2AB3C3BD7}" type="datetimeFigureOut">
              <a:rPr lang="en-US" smtClean="0"/>
              <a:t>2/13/23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712668-02AD-0641-8696-931E6C483830}" type="slidenum">
              <a:rPr lang="en-US" smtClean="0"/>
              <a:t>‹#›</a:t>
            </a:fld>
            <a:endParaRPr lang="en-US"/>
          </a:p>
        </p:txBody>
      </p:sp>
    </p:spTree>
    <p:extLst>
      <p:ext uri="{BB962C8B-B14F-4D97-AF65-F5344CB8AC3E}">
        <p14:creationId xmlns:p14="http://schemas.microsoft.com/office/powerpoint/2010/main" val="3869152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768EC-8972-DC45-9ABB-A2D2AB3C3BD7}" type="datetimeFigureOut">
              <a:rPr lang="en-US" smtClean="0"/>
              <a:t>2/13/23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712668-02AD-0641-8696-931E6C483830}" type="slidenum">
              <a:rPr lang="en-US" smtClean="0"/>
              <a:t>‹#›</a:t>
            </a:fld>
            <a:endParaRPr lang="en-US"/>
          </a:p>
        </p:txBody>
      </p:sp>
    </p:spTree>
    <p:extLst>
      <p:ext uri="{BB962C8B-B14F-4D97-AF65-F5344CB8AC3E}">
        <p14:creationId xmlns:p14="http://schemas.microsoft.com/office/powerpoint/2010/main" val="173209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2768EC-8972-DC45-9ABB-A2D2AB3C3BD7}" type="datetimeFigureOut">
              <a:rPr lang="en-US" smtClean="0"/>
              <a:t>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12668-02AD-0641-8696-931E6C483830}" type="slidenum">
              <a:rPr lang="en-US" smtClean="0"/>
              <a:t>‹#›</a:t>
            </a:fld>
            <a:endParaRPr lang="en-US"/>
          </a:p>
        </p:txBody>
      </p:sp>
    </p:spTree>
    <p:extLst>
      <p:ext uri="{BB962C8B-B14F-4D97-AF65-F5344CB8AC3E}">
        <p14:creationId xmlns:p14="http://schemas.microsoft.com/office/powerpoint/2010/main" val="397188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2768EC-8972-DC45-9ABB-A2D2AB3C3BD7}" type="datetimeFigureOut">
              <a:rPr lang="en-US" smtClean="0"/>
              <a:t>2/13/23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12668-02AD-0641-8696-931E6C48383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24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02768EC-8972-DC45-9ABB-A2D2AB3C3BD7}" type="datetimeFigureOut">
              <a:rPr lang="en-US" smtClean="0"/>
              <a:t>2/13/23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7712668-02AD-0641-8696-931E6C483830}"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0775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youtube.com/watch?v=91yapOM7BzI"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ww.publicdomainpictures.net/en/view-image.php?image=257833&amp;picture=african-kente-pattern-background" TargetMode="Externa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xml"/><Relationship Id="rId6" Type="http://schemas.openxmlformats.org/officeDocument/2006/relationships/image" Target="../media/image2.jpg"/><Relationship Id="rId5" Type="http://schemas.openxmlformats.org/officeDocument/2006/relationships/image" Target="../media/image32.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learn.e-limu.org/topic/view/?c=45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Kente</a:t>
            </a:r>
            <a:r>
              <a:rPr lang="en-US" dirty="0"/>
              <a:t> paper weaving</a:t>
            </a:r>
            <a:br>
              <a:rPr lang="en-US" dirty="0"/>
            </a:br>
            <a:r>
              <a:rPr lang="en-US" dirty="0"/>
              <a:t>Grade 5 </a:t>
            </a:r>
          </a:p>
        </p:txBody>
      </p:sp>
      <p:sp>
        <p:nvSpPr>
          <p:cNvPr id="3" name="Subtitle 2"/>
          <p:cNvSpPr>
            <a:spLocks noGrp="1"/>
          </p:cNvSpPr>
          <p:nvPr>
            <p:ph type="subTitle" idx="1"/>
          </p:nvPr>
        </p:nvSpPr>
        <p:spPr/>
        <p:txBody>
          <a:bodyPr/>
          <a:lstStyle/>
          <a:p>
            <a:r>
              <a:rPr lang="en-US" dirty="0"/>
              <a:t>Quail Run Elementary </a:t>
            </a:r>
          </a:p>
          <a:p>
            <a:r>
              <a:rPr lang="en-US" dirty="0" err="1"/>
              <a:t>Rajee</a:t>
            </a:r>
            <a:r>
              <a:rPr lang="en-US" dirty="0"/>
              <a:t> Subramanian</a:t>
            </a:r>
          </a:p>
        </p:txBody>
      </p:sp>
      <p:pic>
        <p:nvPicPr>
          <p:cNvPr id="8" name="Picture 7">
            <a:extLst>
              <a:ext uri="{FF2B5EF4-FFF2-40B4-BE49-F238E27FC236}">
                <a16:creationId xmlns:a16="http://schemas.microsoft.com/office/drawing/2014/main" id="{097C0445-2BC0-5B45-9379-F23B1C9C8AD1}"/>
              </a:ext>
            </a:extLst>
          </p:cNvPr>
          <p:cNvPicPr>
            <a:picLocks noChangeAspect="1"/>
          </p:cNvPicPr>
          <p:nvPr/>
        </p:nvPicPr>
        <p:blipFill>
          <a:blip r:embed="rId2"/>
          <a:srcRect/>
          <a:stretch/>
        </p:blipFill>
        <p:spPr>
          <a:xfrm rot="10800000">
            <a:off x="2003776" y="399597"/>
            <a:ext cx="6378223" cy="4406975"/>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549276"/>
            <a:ext cx="4924569" cy="1535557"/>
          </a:xfrm>
        </p:spPr>
        <p:txBody>
          <a:bodyPr>
            <a:normAutofit/>
          </a:bodyPr>
          <a:lstStyle/>
          <a:p>
            <a:r>
              <a:rPr lang="en-US" sz="3200" b="1" dirty="0"/>
              <a:t>Literature Connection – The Spider weaver by Margaret Musgrove</a:t>
            </a:r>
          </a:p>
        </p:txBody>
      </p:sp>
      <p:sp>
        <p:nvSpPr>
          <p:cNvPr id="4" name="Content Placeholder 3">
            <a:extLst>
              <a:ext uri="{FF2B5EF4-FFF2-40B4-BE49-F238E27FC236}">
                <a16:creationId xmlns:a16="http://schemas.microsoft.com/office/drawing/2014/main" id="{22C372F5-8DCF-6D46-887A-9C1654E0033A}"/>
              </a:ext>
            </a:extLst>
          </p:cNvPr>
          <p:cNvSpPr>
            <a:spLocks noGrp="1"/>
          </p:cNvSpPr>
          <p:nvPr>
            <p:ph idx="1"/>
          </p:nvPr>
        </p:nvSpPr>
        <p:spPr>
          <a:xfrm>
            <a:off x="437460" y="5715000"/>
            <a:ext cx="4803774" cy="810768"/>
          </a:xfrm>
        </p:spPr>
        <p:txBody>
          <a:bodyPr>
            <a:noAutofit/>
          </a:bodyPr>
          <a:lstStyle/>
          <a:p>
            <a:pPr>
              <a:spcBef>
                <a:spcPts val="0"/>
              </a:spcBef>
              <a:spcAft>
                <a:spcPts val="0"/>
              </a:spcAft>
            </a:pPr>
            <a:r>
              <a:rPr lang="en-US" sz="3000" u="sng" dirty="0">
                <a:solidFill>
                  <a:srgbClr val="1155CC"/>
                </a:solidFill>
                <a:latin typeface="Arial" panose="020B0604020202020204" pitchFamily="34" charset="0"/>
                <a:hlinkClick r:id="rId2"/>
              </a:rPr>
              <a:t>https://www.youtube.com/watch?v=91yapOM7BzI</a:t>
            </a:r>
            <a:endParaRPr lang="en-US" sz="3000" dirty="0"/>
          </a:p>
          <a:p>
            <a:br>
              <a:rPr lang="en-US" sz="3000" dirty="0"/>
            </a:br>
            <a:br>
              <a:rPr lang="en-US" sz="3000" dirty="0"/>
            </a:br>
            <a:endParaRPr lang="en-US" sz="3000" dirty="0"/>
          </a:p>
        </p:txBody>
      </p:sp>
      <p:pic>
        <p:nvPicPr>
          <p:cNvPr id="9218" name="Picture 2" descr="The Spider Weaver: A Legend of Kente Cloth">
            <a:extLst>
              <a:ext uri="{FF2B5EF4-FFF2-40B4-BE49-F238E27FC236}">
                <a16:creationId xmlns:a16="http://schemas.microsoft.com/office/drawing/2014/main" id="{E6B61B7E-0577-4346-B282-C91069560E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3" t="6427" r="4717" b="2805"/>
          <a:stretch/>
        </p:blipFill>
        <p:spPr bwMode="auto">
          <a:xfrm>
            <a:off x="6096000" y="549276"/>
            <a:ext cx="4114800"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7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549276"/>
            <a:ext cx="10590591" cy="1535557"/>
          </a:xfrm>
        </p:spPr>
        <p:txBody>
          <a:bodyPr>
            <a:normAutofit/>
          </a:bodyPr>
          <a:lstStyle/>
          <a:p>
            <a:r>
              <a:rPr lang="en-US" sz="3200" b="1" dirty="0"/>
              <a:t>Art element &amp; other learning </a:t>
            </a:r>
          </a:p>
        </p:txBody>
      </p:sp>
      <p:sp>
        <p:nvSpPr>
          <p:cNvPr id="4" name="Content Placeholder 3">
            <a:extLst>
              <a:ext uri="{FF2B5EF4-FFF2-40B4-BE49-F238E27FC236}">
                <a16:creationId xmlns:a16="http://schemas.microsoft.com/office/drawing/2014/main" id="{22C372F5-8DCF-6D46-887A-9C1654E0033A}"/>
              </a:ext>
            </a:extLst>
          </p:cNvPr>
          <p:cNvSpPr>
            <a:spLocks noGrp="1"/>
          </p:cNvSpPr>
          <p:nvPr>
            <p:ph idx="1"/>
          </p:nvPr>
        </p:nvSpPr>
        <p:spPr>
          <a:xfrm>
            <a:off x="437460" y="5715000"/>
            <a:ext cx="4803774" cy="810768"/>
          </a:xfrm>
        </p:spPr>
        <p:txBody>
          <a:bodyPr>
            <a:noAutofit/>
          </a:bodyPr>
          <a:lstStyle/>
          <a:p>
            <a:br>
              <a:rPr lang="en-US" sz="3000" dirty="0"/>
            </a:br>
            <a:br>
              <a:rPr lang="en-US" sz="3000" dirty="0"/>
            </a:br>
            <a:endParaRPr lang="en-US" sz="3000" dirty="0"/>
          </a:p>
        </p:txBody>
      </p:sp>
      <p:sp>
        <p:nvSpPr>
          <p:cNvPr id="3" name="TextBox 2">
            <a:extLst>
              <a:ext uri="{FF2B5EF4-FFF2-40B4-BE49-F238E27FC236}">
                <a16:creationId xmlns:a16="http://schemas.microsoft.com/office/drawing/2014/main" id="{465FD58A-F4CA-474D-AF4A-7FE366AC0533}"/>
              </a:ext>
            </a:extLst>
          </p:cNvPr>
          <p:cNvSpPr txBox="1"/>
          <p:nvPr/>
        </p:nvSpPr>
        <p:spPr>
          <a:xfrm>
            <a:off x="685800" y="2514600"/>
            <a:ext cx="3810000"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w Cen MT" panose="020B0602020104020603"/>
                <a:ea typeface="+mn-ea"/>
                <a:cs typeface="+mn-cs"/>
              </a:rPr>
              <a:t>Patterns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w Cen MT" panose="020B0602020104020603"/>
                <a:ea typeface="+mn-ea"/>
                <a:cs typeface="+mn-cs"/>
              </a:rPr>
              <a:t>Lines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w Cen MT" panose="020B0602020104020603"/>
                <a:ea typeface="+mn-ea"/>
                <a:cs typeface="+mn-cs"/>
              </a:rPr>
              <a:t>Repetition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w Cen MT" panose="020B0602020104020603"/>
                <a:ea typeface="+mn-ea"/>
                <a:cs typeface="+mn-cs"/>
              </a:rPr>
              <a:t>Geometry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w Cen MT" panose="020B0602020104020603"/>
                <a:ea typeface="+mn-ea"/>
                <a:cs typeface="+mn-cs"/>
              </a:rPr>
              <a:t>Fine Motor Skills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w Cen MT" panose="020B0602020104020603"/>
                <a:ea typeface="+mn-ea"/>
                <a:cs typeface="+mn-cs"/>
              </a:rPr>
              <a:t>Weaving techniques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0242" name="Picture 2" descr="Graphic Kente Cloth Fabric, Wallpaper and Home Decor | Spoonflower">
            <a:extLst>
              <a:ext uri="{FF2B5EF4-FFF2-40B4-BE49-F238E27FC236}">
                <a16:creationId xmlns:a16="http://schemas.microsoft.com/office/drawing/2014/main" id="{437A4CFE-D4CF-5A41-8854-815836CE7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280" y="217932"/>
            <a:ext cx="3733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ente Cloth Icon - Free PNG &amp; SVG 57949 - Noun Project">
            <a:extLst>
              <a:ext uri="{FF2B5EF4-FFF2-40B4-BE49-F238E27FC236}">
                <a16:creationId xmlns:a16="http://schemas.microsoft.com/office/drawing/2014/main" id="{07D3E8EB-7E5D-B74F-B9AF-5B623BA8F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7212" y="3985768"/>
            <a:ext cx="254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Kente Cloth Designs and Meanings | African art projects, African art for  kids, African art">
            <a:extLst>
              <a:ext uri="{FF2B5EF4-FFF2-40B4-BE49-F238E27FC236}">
                <a16:creationId xmlns:a16="http://schemas.microsoft.com/office/drawing/2014/main" id="{61838FD5-41E7-9C4B-AA03-9CF9A696C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137" y="1513586"/>
            <a:ext cx="3909986" cy="503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01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441452" y="155093"/>
            <a:ext cx="5180390" cy="1499616"/>
          </a:xfrm>
        </p:spPr>
        <p:txBody>
          <a:bodyPr/>
          <a:lstStyle/>
          <a:p>
            <a:r>
              <a:rPr lang="en-US" dirty="0" err="1"/>
              <a:t>Kente</a:t>
            </a:r>
            <a:r>
              <a:rPr lang="en-US" dirty="0"/>
              <a:t> colors and patterns meaning </a:t>
            </a:r>
          </a:p>
        </p:txBody>
      </p:sp>
      <p:sp>
        <p:nvSpPr>
          <p:cNvPr id="6" name="Text Placeholder 5"/>
          <p:cNvSpPr>
            <a:spLocks noGrp="1"/>
          </p:cNvSpPr>
          <p:nvPr>
            <p:ph type="body" idx="1"/>
          </p:nvPr>
        </p:nvSpPr>
        <p:spPr/>
        <p:txBody>
          <a:bodyPr/>
          <a:lstStyle/>
          <a:p>
            <a:endParaRPr lang="en-US" dirty="0"/>
          </a:p>
        </p:txBody>
      </p:sp>
      <p:pic>
        <p:nvPicPr>
          <p:cNvPr id="11266" name="Picture 2" descr="Kente Cloth color meanings | African art projects, African art, Kente cloth">
            <a:extLst>
              <a:ext uri="{FF2B5EF4-FFF2-40B4-BE49-F238E27FC236}">
                <a16:creationId xmlns:a16="http://schemas.microsoft.com/office/drawing/2014/main" id="{6AA5F0DC-7481-5F4B-A5F8-0E7CA7576F3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28600" y="538933"/>
            <a:ext cx="5867400" cy="600999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3"/>
          </p:nvPr>
        </p:nvSpPr>
        <p:spPr>
          <a:xfrm>
            <a:off x="6357351" y="5725966"/>
            <a:ext cx="4753642" cy="822960"/>
          </a:xfrm>
        </p:spPr>
        <p:txBody>
          <a:bodyPr>
            <a:noAutofit/>
          </a:bodyPr>
          <a:lstStyle/>
          <a:p>
            <a:r>
              <a:rPr lang="en-US" sz="3200" b="1" dirty="0"/>
              <a:t>https://</a:t>
            </a:r>
            <a:r>
              <a:rPr lang="en-US" sz="3200" b="1" dirty="0" err="1"/>
              <a:t>www.youtube.com</a:t>
            </a:r>
            <a:r>
              <a:rPr lang="en-US" sz="3200" b="1" dirty="0"/>
              <a:t>/</a:t>
            </a:r>
            <a:r>
              <a:rPr lang="en-US" sz="3200" b="1" dirty="0" err="1"/>
              <a:t>watch?v</a:t>
            </a:r>
            <a:r>
              <a:rPr lang="en-US" sz="3200" b="1" dirty="0"/>
              <a:t>=w9CjQZ5DAto</a:t>
            </a:r>
          </a:p>
        </p:txBody>
      </p:sp>
      <p:pic>
        <p:nvPicPr>
          <p:cNvPr id="13" name="Content Placeholder 12">
            <a:extLst>
              <a:ext uri="{FF2B5EF4-FFF2-40B4-BE49-F238E27FC236}">
                <a16:creationId xmlns:a16="http://schemas.microsoft.com/office/drawing/2014/main" id="{3ECD8C0C-F62F-F44C-8762-DDA310D07D10}"/>
              </a:ext>
            </a:extLst>
          </p:cNvPr>
          <p:cNvPicPr>
            <a:picLocks noGrp="1" noChangeAspect="1"/>
          </p:cNvPicPr>
          <p:nvPr>
            <p:ph sz="quarter" idx="4"/>
          </p:nvPr>
        </p:nvPicPr>
        <p:blipFill>
          <a:blip r:embed="rId4">
            <a:extLst>
              <a:ext uri="{837473B0-CC2E-450A-ABE3-18F120FF3D39}">
                <a1611:picAttrSrcUrl xmlns:a1611="http://schemas.microsoft.com/office/drawing/2016/11/main" r:id="rId5"/>
              </a:ext>
            </a:extLst>
          </a:blip>
          <a:stretch>
            <a:fillRect/>
          </a:stretch>
        </p:blipFill>
        <p:spPr>
          <a:xfrm>
            <a:off x="6630179" y="1594940"/>
            <a:ext cx="3668119" cy="3668119"/>
          </a:xfrm>
        </p:spPr>
      </p:pic>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Materials</a:t>
            </a:r>
          </a:p>
        </p:txBody>
      </p:sp>
      <p:sp>
        <p:nvSpPr>
          <p:cNvPr id="4" name="TextBox 3">
            <a:extLst>
              <a:ext uri="{FF2B5EF4-FFF2-40B4-BE49-F238E27FC236}">
                <a16:creationId xmlns:a16="http://schemas.microsoft.com/office/drawing/2014/main" id="{4023FDD6-C73A-444E-AED0-4066A87614F5}"/>
              </a:ext>
            </a:extLst>
          </p:cNvPr>
          <p:cNvSpPr txBox="1"/>
          <p:nvPr/>
        </p:nvSpPr>
        <p:spPr>
          <a:xfrm>
            <a:off x="696897" y="2391502"/>
            <a:ext cx="5957903" cy="3785652"/>
          </a:xfrm>
          <a:prstGeom prst="rect">
            <a:avLst/>
          </a:prstGeom>
          <a:solidFill>
            <a:srgbClr val="FFC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w Cen MT" panose="020B0602020104020603"/>
                <a:ea typeface="+mn-ea"/>
                <a:cs typeface="+mn-cs"/>
              </a:rPr>
              <a:t>Grade </a:t>
            </a:r>
            <a:r>
              <a:rPr lang="en-US" sz="3000" b="1" dirty="0">
                <a:solidFill>
                  <a:prstClr val="black"/>
                </a:solidFill>
                <a:latin typeface="Tw Cen MT" panose="020B0602020104020603"/>
              </a:rPr>
              <a:t>5</a:t>
            </a:r>
            <a:endPar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2400" b="1" dirty="0">
                <a:solidFill>
                  <a:prstClr val="black"/>
                </a:solidFill>
                <a:latin typeface="Tw Cen MT" panose="020B0602020104020603"/>
              </a:rPr>
              <a:t>9x12 colored printed template paper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2400" b="1" dirty="0">
                <a:solidFill>
                  <a:prstClr val="black"/>
                </a:solidFill>
                <a:latin typeface="Tw Cen MT" panose="020B0602020104020603"/>
              </a:rPr>
              <a:t>1/2</a:t>
            </a: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 inch different colored stripes 20 per student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Pencil</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Pair of scissors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Glue stick 9x12 black paper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w Cen MT" panose="020B0602020104020603"/>
                <a:ea typeface="+mn-ea"/>
                <a:cs typeface="+mn-cs"/>
              </a:rPr>
              <a:t>Sharpie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7B3A8600-3F5A-514B-942B-BB291DAD3455}"/>
              </a:ext>
            </a:extLst>
          </p:cNvPr>
          <p:cNvSpPr txBox="1"/>
          <p:nvPr/>
        </p:nvSpPr>
        <p:spPr>
          <a:xfrm>
            <a:off x="7061200" y="1761067"/>
            <a:ext cx="3962400" cy="1200329"/>
          </a:xfrm>
          <a:prstGeom prst="rect">
            <a:avLst/>
          </a:prstGeom>
          <a:noFill/>
        </p:spPr>
        <p:txBody>
          <a:bodyPr wrap="square" rtlCol="0">
            <a:spAutoFit/>
          </a:bodyPr>
          <a:lstStyle/>
          <a:p>
            <a:r>
              <a:rPr lang="en-US" dirty="0">
                <a:solidFill>
                  <a:srgbClr val="FF0000"/>
                </a:solidFill>
              </a:rPr>
              <a:t>Please do not mount it on the sheets, this project will be displayed on the in a protector sheet to expose the designs on both the sides. </a:t>
            </a:r>
          </a:p>
        </p:txBody>
      </p:sp>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5</a:t>
            </a:r>
          </a:p>
        </p:txBody>
      </p:sp>
      <p:pic>
        <p:nvPicPr>
          <p:cNvPr id="4" name="Content Placeholder 3">
            <a:extLst>
              <a:ext uri="{FF2B5EF4-FFF2-40B4-BE49-F238E27FC236}">
                <a16:creationId xmlns:a16="http://schemas.microsoft.com/office/drawing/2014/main" id="{99226AA5-D2CB-5142-9DD5-4A0A7170E06B}"/>
              </a:ext>
            </a:extLst>
          </p:cNvPr>
          <p:cNvPicPr>
            <a:picLocks noGrp="1" noChangeAspect="1"/>
          </p:cNvPicPr>
          <p:nvPr>
            <p:ph idx="1"/>
          </p:nvPr>
        </p:nvPicPr>
        <p:blipFill rotWithShape="1">
          <a:blip r:embed="rId2"/>
          <a:srcRect l="4609" r="18477" b="8948"/>
          <a:stretch/>
        </p:blipFill>
        <p:spPr>
          <a:xfrm rot="16200000">
            <a:off x="614337" y="1453972"/>
            <a:ext cx="2131111" cy="3210355"/>
          </a:xfrm>
        </p:spPr>
      </p:pic>
      <p:sp>
        <p:nvSpPr>
          <p:cNvPr id="6" name="Text Placeholder 5"/>
          <p:cNvSpPr>
            <a:spLocks noGrp="1"/>
          </p:cNvSpPr>
          <p:nvPr>
            <p:ph type="body" sz="half" idx="2"/>
          </p:nvPr>
        </p:nvSpPr>
        <p:spPr>
          <a:xfrm>
            <a:off x="377956" y="4677562"/>
            <a:ext cx="3429000" cy="926972"/>
          </a:xfrm>
        </p:spPr>
        <p:txBody>
          <a:bodyPr>
            <a:normAutofit/>
          </a:bodyPr>
          <a:lstStyle/>
          <a:p>
            <a:r>
              <a:rPr lang="en-US" sz="2500" b="1" dirty="0"/>
              <a:t>DESIGN A</a:t>
            </a:r>
          </a:p>
        </p:txBody>
      </p:sp>
      <p:pic>
        <p:nvPicPr>
          <p:cNvPr id="10" name="Picture 9">
            <a:extLst>
              <a:ext uri="{FF2B5EF4-FFF2-40B4-BE49-F238E27FC236}">
                <a16:creationId xmlns:a16="http://schemas.microsoft.com/office/drawing/2014/main" id="{8549B3AC-EFBC-E24A-9B7D-0489AD2DAFBF}"/>
              </a:ext>
            </a:extLst>
          </p:cNvPr>
          <p:cNvPicPr>
            <a:picLocks noChangeAspect="1"/>
          </p:cNvPicPr>
          <p:nvPr/>
        </p:nvPicPr>
        <p:blipFill rotWithShape="1">
          <a:blip r:embed="rId3"/>
          <a:srcRect t="4559" r="19686" b="3826"/>
          <a:stretch/>
        </p:blipFill>
        <p:spPr>
          <a:xfrm rot="16200000">
            <a:off x="7116624" y="635304"/>
            <a:ext cx="2163647" cy="2839379"/>
          </a:xfrm>
          <a:prstGeom prst="rect">
            <a:avLst/>
          </a:prstGeom>
        </p:spPr>
      </p:pic>
      <p:sp>
        <p:nvSpPr>
          <p:cNvPr id="11" name="Text Placeholder 5">
            <a:extLst>
              <a:ext uri="{FF2B5EF4-FFF2-40B4-BE49-F238E27FC236}">
                <a16:creationId xmlns:a16="http://schemas.microsoft.com/office/drawing/2014/main" id="{F93FD960-2D95-DF4B-820B-6313A58E8611}"/>
              </a:ext>
            </a:extLst>
          </p:cNvPr>
          <p:cNvSpPr txBox="1">
            <a:spLocks/>
          </p:cNvSpPr>
          <p:nvPr/>
        </p:nvSpPr>
        <p:spPr>
          <a:xfrm>
            <a:off x="3599604" y="3474328"/>
            <a:ext cx="3429000" cy="926973"/>
          </a:xfrm>
          <a:prstGeom prst="rect">
            <a:avLst/>
          </a:prstGeom>
        </p:spPr>
        <p:txBody>
          <a:bodyPr vert="horz" lIns="91440" tIns="45720" rIns="91440" bIns="45720" rtlCol="0">
            <a:normAutofit/>
          </a:bodyPr>
          <a:lstStyle>
            <a:lvl1pPr marL="0" indent="0" algn="l" defTabSz="914126"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063" indent="0" algn="l" defTabSz="914126"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126" indent="0" algn="l" defTabSz="914126"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189"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251"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5314"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2377"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199440"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6503"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0" marR="0" lvl="0" indent="0" algn="l" defTabSz="914126" rtl="0" eaLnBrk="1" fontAlgn="auto" latinLnBrk="0" hangingPunct="1">
              <a:lnSpc>
                <a:spcPct val="108000"/>
              </a:lnSpc>
              <a:spcBef>
                <a:spcPts val="600"/>
              </a:spcBef>
              <a:spcAft>
                <a:spcPts val="200"/>
              </a:spcAft>
              <a:buClr>
                <a:srgbClr val="E32D91"/>
              </a:buClr>
              <a:buSzPct val="100000"/>
              <a:buFont typeface="Tw Cen MT" panose="020B0602020104020603" pitchFamily="34" charset="0"/>
              <a:buNone/>
              <a:tabLst/>
              <a:defRPr/>
            </a:pPr>
            <a:r>
              <a:rPr lang="en-US" sz="2500" b="1" dirty="0">
                <a:solidFill>
                  <a:prstClr val="black"/>
                </a:solidFill>
                <a:latin typeface="Tw Cen MT" panose="020B0602020104020603"/>
              </a:rPr>
              <a:t>DESIGN C</a:t>
            </a:r>
            <a:endParaRPr kumimoji="0" lang="en-US" sz="25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126" rtl="0" eaLnBrk="1" fontAlgn="auto" latinLnBrk="0" hangingPunct="1">
              <a:lnSpc>
                <a:spcPct val="108000"/>
              </a:lnSpc>
              <a:spcBef>
                <a:spcPts val="600"/>
              </a:spcBef>
              <a:spcAft>
                <a:spcPts val="200"/>
              </a:spcAft>
              <a:buClr>
                <a:srgbClr val="E32D91"/>
              </a:buClr>
              <a:buSzPct val="100000"/>
              <a:buFont typeface="Tw Cen MT" panose="020B0602020104020603" pitchFamily="34" charset="0"/>
              <a:buNone/>
              <a:tabLst/>
              <a:defRPr/>
            </a:pPr>
            <a:endParaRPr kumimoji="0" lang="en-US" sz="2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 Placeholder 5">
            <a:extLst>
              <a:ext uri="{FF2B5EF4-FFF2-40B4-BE49-F238E27FC236}">
                <a16:creationId xmlns:a16="http://schemas.microsoft.com/office/drawing/2014/main" id="{0A06617C-0A3F-9A4A-93A5-ACEE92845BC1}"/>
              </a:ext>
            </a:extLst>
          </p:cNvPr>
          <p:cNvSpPr txBox="1">
            <a:spLocks/>
          </p:cNvSpPr>
          <p:nvPr/>
        </p:nvSpPr>
        <p:spPr>
          <a:xfrm>
            <a:off x="6714720" y="3136820"/>
            <a:ext cx="3429000" cy="727757"/>
          </a:xfrm>
          <a:prstGeom prst="rect">
            <a:avLst/>
          </a:prstGeom>
        </p:spPr>
        <p:txBody>
          <a:bodyPr vert="horz" lIns="91440" tIns="45720" rIns="91440" bIns="45720" rtlCol="0">
            <a:normAutofit/>
          </a:bodyPr>
          <a:lstStyle>
            <a:lvl1pPr marL="0" indent="0" algn="l" defTabSz="914126"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063" indent="0" algn="l" defTabSz="914126"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126" indent="0" algn="l" defTabSz="914126"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189"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251"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5314"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2377"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199440"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6503"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0" marR="0" lvl="0" indent="0" algn="l" defTabSz="914126" rtl="0" eaLnBrk="1" fontAlgn="auto" latinLnBrk="0" hangingPunct="1">
              <a:lnSpc>
                <a:spcPct val="108000"/>
              </a:lnSpc>
              <a:spcBef>
                <a:spcPts val="600"/>
              </a:spcBef>
              <a:spcAft>
                <a:spcPts val="200"/>
              </a:spcAft>
              <a:buClr>
                <a:srgbClr val="E32D91"/>
              </a:buClr>
              <a:buSzPct val="100000"/>
              <a:buFont typeface="Tw Cen MT" panose="020B0602020104020603" pitchFamily="34" charset="0"/>
              <a:buNone/>
              <a:tabLst/>
              <a:defRPr/>
            </a:pPr>
            <a:r>
              <a:rPr lang="en-US" sz="2500" b="1" dirty="0">
                <a:solidFill>
                  <a:prstClr val="black"/>
                </a:solidFill>
                <a:latin typeface="Tw Cen MT" panose="020B0602020104020603"/>
              </a:rPr>
              <a:t>DESIGN D</a:t>
            </a:r>
            <a:endParaRPr kumimoji="0" lang="en-US" sz="25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4" name="Picture 13">
            <a:extLst>
              <a:ext uri="{FF2B5EF4-FFF2-40B4-BE49-F238E27FC236}">
                <a16:creationId xmlns:a16="http://schemas.microsoft.com/office/drawing/2014/main" id="{83950499-5C39-5142-BC5C-3DAE1786AA66}"/>
              </a:ext>
            </a:extLst>
          </p:cNvPr>
          <p:cNvPicPr>
            <a:picLocks noChangeAspect="1"/>
          </p:cNvPicPr>
          <p:nvPr/>
        </p:nvPicPr>
        <p:blipFill rotWithShape="1">
          <a:blip r:embed="rId4"/>
          <a:srcRect r="14089"/>
          <a:stretch/>
        </p:blipFill>
        <p:spPr>
          <a:xfrm rot="16200000">
            <a:off x="3959982" y="1019458"/>
            <a:ext cx="1995445" cy="3038393"/>
          </a:xfrm>
          <a:prstGeom prst="rect">
            <a:avLst/>
          </a:prstGeom>
        </p:spPr>
      </p:pic>
      <p:pic>
        <p:nvPicPr>
          <p:cNvPr id="5" name="Picture 4">
            <a:extLst>
              <a:ext uri="{FF2B5EF4-FFF2-40B4-BE49-F238E27FC236}">
                <a16:creationId xmlns:a16="http://schemas.microsoft.com/office/drawing/2014/main" id="{DBB7F621-CBB3-F44F-B6D9-37E1D9B64280}"/>
              </a:ext>
            </a:extLst>
          </p:cNvPr>
          <p:cNvPicPr>
            <a:picLocks noChangeAspect="1"/>
          </p:cNvPicPr>
          <p:nvPr/>
        </p:nvPicPr>
        <p:blipFill rotWithShape="1">
          <a:blip r:embed="rId5"/>
          <a:srcRect r="22259"/>
          <a:stretch/>
        </p:blipFill>
        <p:spPr>
          <a:xfrm rot="16200000">
            <a:off x="9417421" y="3365314"/>
            <a:ext cx="2020251" cy="3018775"/>
          </a:xfrm>
          <a:prstGeom prst="rect">
            <a:avLst/>
          </a:prstGeom>
        </p:spPr>
      </p:pic>
      <p:sp>
        <p:nvSpPr>
          <p:cNvPr id="8" name="TextBox 7">
            <a:extLst>
              <a:ext uri="{FF2B5EF4-FFF2-40B4-BE49-F238E27FC236}">
                <a16:creationId xmlns:a16="http://schemas.microsoft.com/office/drawing/2014/main" id="{1E721A36-8393-B14C-AF5D-0FFFF5F3A514}"/>
              </a:ext>
            </a:extLst>
          </p:cNvPr>
          <p:cNvSpPr txBox="1"/>
          <p:nvPr/>
        </p:nvSpPr>
        <p:spPr>
          <a:xfrm>
            <a:off x="9010756" y="5902741"/>
            <a:ext cx="1879600" cy="369332"/>
          </a:xfrm>
          <a:prstGeom prst="rect">
            <a:avLst/>
          </a:prstGeom>
          <a:noFill/>
        </p:spPr>
        <p:txBody>
          <a:bodyPr wrap="square" rtlCol="0">
            <a:spAutoFit/>
          </a:bodyPr>
          <a:lstStyle/>
          <a:p>
            <a:r>
              <a:rPr lang="en-US" b="1" dirty="0"/>
              <a:t>DESIGN H</a:t>
            </a:r>
          </a:p>
        </p:txBody>
      </p:sp>
      <p:pic>
        <p:nvPicPr>
          <p:cNvPr id="13" name="Picture 12">
            <a:extLst>
              <a:ext uri="{FF2B5EF4-FFF2-40B4-BE49-F238E27FC236}">
                <a16:creationId xmlns:a16="http://schemas.microsoft.com/office/drawing/2014/main" id="{E625E7CF-6D71-804D-83F2-3DE8A0F3F77F}"/>
              </a:ext>
            </a:extLst>
          </p:cNvPr>
          <p:cNvPicPr>
            <a:picLocks noChangeAspect="1"/>
          </p:cNvPicPr>
          <p:nvPr/>
        </p:nvPicPr>
        <p:blipFill rotWithShape="1">
          <a:blip r:embed="rId6"/>
          <a:srcRect r="18890"/>
          <a:stretch/>
        </p:blipFill>
        <p:spPr>
          <a:xfrm rot="16200000">
            <a:off x="6183950" y="3837729"/>
            <a:ext cx="1982542" cy="2841483"/>
          </a:xfrm>
          <a:prstGeom prst="rect">
            <a:avLst/>
          </a:prstGeom>
        </p:spPr>
      </p:pic>
      <p:sp>
        <p:nvSpPr>
          <p:cNvPr id="15" name="TextBox 14">
            <a:extLst>
              <a:ext uri="{FF2B5EF4-FFF2-40B4-BE49-F238E27FC236}">
                <a16:creationId xmlns:a16="http://schemas.microsoft.com/office/drawing/2014/main" id="{D9BD4A4A-CE04-D64C-8C5B-2712FB153BC8}"/>
              </a:ext>
            </a:extLst>
          </p:cNvPr>
          <p:cNvSpPr txBox="1"/>
          <p:nvPr/>
        </p:nvSpPr>
        <p:spPr>
          <a:xfrm>
            <a:off x="5754479" y="6249743"/>
            <a:ext cx="1518305" cy="369332"/>
          </a:xfrm>
          <a:prstGeom prst="rect">
            <a:avLst/>
          </a:prstGeom>
          <a:noFill/>
        </p:spPr>
        <p:txBody>
          <a:bodyPr wrap="square" rtlCol="0">
            <a:spAutoFit/>
          </a:bodyPr>
          <a:lstStyle/>
          <a:p>
            <a:r>
              <a:rPr lang="en-US" b="1" dirty="0"/>
              <a:t>DESIGN K</a:t>
            </a:r>
          </a:p>
        </p:txBody>
      </p:sp>
    </p:spTree>
    <p:extLst>
      <p:ext uri="{BB962C8B-B14F-4D97-AF65-F5344CB8AC3E}">
        <p14:creationId xmlns:p14="http://schemas.microsoft.com/office/powerpoint/2010/main" val="50957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P spid="12" grpId="0"/>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5</a:t>
            </a:r>
          </a:p>
        </p:txBody>
      </p:sp>
      <p:pic>
        <p:nvPicPr>
          <p:cNvPr id="4" name="Content Placeholder 3">
            <a:extLst>
              <a:ext uri="{FF2B5EF4-FFF2-40B4-BE49-F238E27FC236}">
                <a16:creationId xmlns:a16="http://schemas.microsoft.com/office/drawing/2014/main" id="{99226AA5-D2CB-5142-9DD5-4A0A7170E06B}"/>
              </a:ext>
            </a:extLst>
          </p:cNvPr>
          <p:cNvPicPr>
            <a:picLocks noGrp="1" noChangeAspect="1"/>
          </p:cNvPicPr>
          <p:nvPr>
            <p:ph idx="1"/>
          </p:nvPr>
        </p:nvPicPr>
        <p:blipFill>
          <a:blip r:embed="rId2"/>
          <a:srcRect/>
          <a:stretch/>
        </p:blipFill>
        <p:spPr>
          <a:xfrm>
            <a:off x="149117" y="1524687"/>
            <a:ext cx="3239667" cy="2429749"/>
          </a:xfrm>
        </p:spPr>
      </p:pic>
      <p:sp>
        <p:nvSpPr>
          <p:cNvPr id="6" name="Text Placeholder 5"/>
          <p:cNvSpPr>
            <a:spLocks noGrp="1"/>
          </p:cNvSpPr>
          <p:nvPr>
            <p:ph type="body" sz="half" idx="2"/>
          </p:nvPr>
        </p:nvSpPr>
        <p:spPr>
          <a:xfrm>
            <a:off x="457200" y="4876800"/>
            <a:ext cx="3429000" cy="1737360"/>
          </a:xfrm>
        </p:spPr>
        <p:txBody>
          <a:bodyPr>
            <a:normAutofit/>
          </a:bodyPr>
          <a:lstStyle/>
          <a:p>
            <a:r>
              <a:rPr lang="en-US" sz="2500" b="1" dirty="0"/>
              <a:t>Fold color template in half - corner to corner</a:t>
            </a:r>
          </a:p>
        </p:txBody>
      </p:sp>
      <p:pic>
        <p:nvPicPr>
          <p:cNvPr id="10" name="Picture 9">
            <a:extLst>
              <a:ext uri="{FF2B5EF4-FFF2-40B4-BE49-F238E27FC236}">
                <a16:creationId xmlns:a16="http://schemas.microsoft.com/office/drawing/2014/main" id="{8549B3AC-EFBC-E24A-9B7D-0489AD2DAFBF}"/>
              </a:ext>
            </a:extLst>
          </p:cNvPr>
          <p:cNvPicPr>
            <a:picLocks noChangeAspect="1"/>
          </p:cNvPicPr>
          <p:nvPr/>
        </p:nvPicPr>
        <p:blipFill>
          <a:blip r:embed="rId3"/>
          <a:srcRect/>
          <a:stretch/>
        </p:blipFill>
        <p:spPr>
          <a:xfrm rot="10800000">
            <a:off x="7833937" y="1347725"/>
            <a:ext cx="3099225" cy="2324418"/>
          </a:xfrm>
          <a:prstGeom prst="rect">
            <a:avLst/>
          </a:prstGeom>
        </p:spPr>
      </p:pic>
      <p:sp>
        <p:nvSpPr>
          <p:cNvPr id="11" name="Text Placeholder 5">
            <a:extLst>
              <a:ext uri="{FF2B5EF4-FFF2-40B4-BE49-F238E27FC236}">
                <a16:creationId xmlns:a16="http://schemas.microsoft.com/office/drawing/2014/main" id="{F93FD960-2D95-DF4B-820B-6313A58E8611}"/>
              </a:ext>
            </a:extLst>
          </p:cNvPr>
          <p:cNvSpPr txBox="1">
            <a:spLocks/>
          </p:cNvSpPr>
          <p:nvPr/>
        </p:nvSpPr>
        <p:spPr>
          <a:xfrm>
            <a:off x="4116438" y="4876800"/>
            <a:ext cx="3429000" cy="1737360"/>
          </a:xfrm>
          <a:prstGeom prst="rect">
            <a:avLst/>
          </a:prstGeom>
        </p:spPr>
        <p:txBody>
          <a:bodyPr vert="horz" lIns="91440" tIns="45720" rIns="91440" bIns="45720" rtlCol="0">
            <a:normAutofit fontScale="92500" lnSpcReduction="20000"/>
          </a:bodyPr>
          <a:lstStyle>
            <a:lvl1pPr marL="0" indent="0" algn="l" defTabSz="914126"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063" indent="0" algn="l" defTabSz="914126"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126" indent="0" algn="l" defTabSz="914126"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189"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251"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5314"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2377"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199440"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6503"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0" marR="0" lvl="0" indent="0" algn="l" defTabSz="914126" rtl="0" eaLnBrk="1" fontAlgn="auto" latinLnBrk="0" hangingPunct="1">
              <a:lnSpc>
                <a:spcPct val="108000"/>
              </a:lnSpc>
              <a:spcBef>
                <a:spcPts val="600"/>
              </a:spcBef>
              <a:spcAft>
                <a:spcPts val="200"/>
              </a:spcAft>
              <a:buClr>
                <a:srgbClr val="E32D91"/>
              </a:buClr>
              <a:buSzPct val="100000"/>
              <a:buFont typeface="Tw Cen MT" panose="020B0602020104020603" pitchFamily="34" charset="0"/>
              <a:buNone/>
              <a:tabLst/>
              <a:defRPr/>
            </a:pPr>
            <a:r>
              <a:rPr kumimoji="0" lang="en-US" sz="2500" b="1" i="0" u="none" strike="noStrike" kern="1200" cap="none" spc="0" normalizeH="0" baseline="0" noProof="0" dirty="0">
                <a:ln>
                  <a:noFill/>
                </a:ln>
                <a:solidFill>
                  <a:prstClr val="black"/>
                </a:solidFill>
                <a:effectLst/>
                <a:uLnTx/>
                <a:uFillTx/>
                <a:latin typeface="Tw Cen MT" panose="020B0602020104020603"/>
                <a:ea typeface="+mn-ea"/>
                <a:cs typeface="+mn-cs"/>
              </a:rPr>
              <a:t>Starting</a:t>
            </a:r>
            <a:r>
              <a:rPr kumimoji="0" lang="en-US" sz="2500" b="1" i="0" u="none" strike="noStrike" kern="1200" cap="none" spc="0" normalizeH="0" noProof="0" dirty="0">
                <a:ln>
                  <a:noFill/>
                </a:ln>
                <a:solidFill>
                  <a:prstClr val="black"/>
                </a:solidFill>
                <a:effectLst/>
                <a:uLnTx/>
                <a:uFillTx/>
                <a:latin typeface="Tw Cen MT" panose="020B0602020104020603"/>
                <a:ea typeface="+mn-ea"/>
                <a:cs typeface="+mn-cs"/>
              </a:rPr>
              <a:t> from the folding side cut along the broken lines only until you reach the horizontal solid line on the top</a:t>
            </a:r>
            <a:endParaRPr kumimoji="0" lang="en-US" sz="25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 Placeholder 5">
            <a:extLst>
              <a:ext uri="{FF2B5EF4-FFF2-40B4-BE49-F238E27FC236}">
                <a16:creationId xmlns:a16="http://schemas.microsoft.com/office/drawing/2014/main" id="{0A06617C-0A3F-9A4A-93A5-ACEE92845BC1}"/>
              </a:ext>
            </a:extLst>
          </p:cNvPr>
          <p:cNvSpPr txBox="1">
            <a:spLocks/>
          </p:cNvSpPr>
          <p:nvPr/>
        </p:nvSpPr>
        <p:spPr>
          <a:xfrm>
            <a:off x="7504162" y="4876800"/>
            <a:ext cx="3429000" cy="1737360"/>
          </a:xfrm>
          <a:prstGeom prst="rect">
            <a:avLst/>
          </a:prstGeom>
          <a:solidFill>
            <a:srgbClr val="FFFF00"/>
          </a:solidFill>
        </p:spPr>
        <p:txBody>
          <a:bodyPr vert="horz" lIns="91440" tIns="45720" rIns="91440" bIns="45720" rtlCol="0">
            <a:normAutofit fontScale="70000" lnSpcReduction="20000"/>
          </a:bodyPr>
          <a:lstStyle>
            <a:lvl1pPr marL="0" indent="0" algn="l" defTabSz="914126"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063" indent="0" algn="l" defTabSz="914126"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126" indent="0" algn="l" defTabSz="914126"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189"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251"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5314"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2377"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199440"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6503"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0" marR="0" lvl="0" indent="0" algn="l" defTabSz="914126" rtl="0" eaLnBrk="1" fontAlgn="auto" latinLnBrk="0" hangingPunct="1">
              <a:lnSpc>
                <a:spcPct val="108000"/>
              </a:lnSpc>
              <a:spcBef>
                <a:spcPts val="600"/>
              </a:spcBef>
              <a:spcAft>
                <a:spcPts val="200"/>
              </a:spcAft>
              <a:buClr>
                <a:srgbClr val="E32D91"/>
              </a:buClr>
              <a:buSzPct val="100000"/>
              <a:buFont typeface="Tw Cen MT" panose="020B0602020104020603" pitchFamily="34" charset="0"/>
              <a:buNone/>
              <a:tabLst/>
              <a:defRPr/>
            </a:pPr>
            <a:r>
              <a:rPr lang="en-US" sz="2500" b="1" dirty="0">
                <a:solidFill>
                  <a:prstClr val="black"/>
                </a:solidFill>
                <a:latin typeface="Tw Cen MT" panose="020B0602020104020603"/>
              </a:rPr>
              <a:t>IT IS VERY IMPORTANT THAT YOU CUT ALL THE WAY TO THE SOLID LINE, SO YOU HAVE ENOUGH SPACE AND YOU ARE ABLE TO WEAVE THE LAST STRIP WITHOUT ANY DIFFICUTY. </a:t>
            </a:r>
            <a:endParaRPr kumimoji="0" lang="en-US" sz="25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4" name="Picture 13">
            <a:extLst>
              <a:ext uri="{FF2B5EF4-FFF2-40B4-BE49-F238E27FC236}">
                <a16:creationId xmlns:a16="http://schemas.microsoft.com/office/drawing/2014/main" id="{83950499-5C39-5142-BC5C-3DAE1786AA66}"/>
              </a:ext>
            </a:extLst>
          </p:cNvPr>
          <p:cNvPicPr>
            <a:picLocks noChangeAspect="1"/>
          </p:cNvPicPr>
          <p:nvPr/>
        </p:nvPicPr>
        <p:blipFill>
          <a:blip r:embed="rId4"/>
          <a:srcRect/>
          <a:stretch/>
        </p:blipFill>
        <p:spPr>
          <a:xfrm rot="10800000">
            <a:off x="3640086" y="1168399"/>
            <a:ext cx="3708568" cy="2781425"/>
          </a:xfrm>
          <a:prstGeom prst="rect">
            <a:avLst/>
          </a:prstGeom>
        </p:spPr>
      </p:pic>
      <p:sp>
        <p:nvSpPr>
          <p:cNvPr id="3" name="TextBox 2">
            <a:extLst>
              <a:ext uri="{FF2B5EF4-FFF2-40B4-BE49-F238E27FC236}">
                <a16:creationId xmlns:a16="http://schemas.microsoft.com/office/drawing/2014/main" id="{B2F24ABC-6C0A-8B49-8549-702D3547E7B8}"/>
              </a:ext>
            </a:extLst>
          </p:cNvPr>
          <p:cNvSpPr txBox="1"/>
          <p:nvPr/>
        </p:nvSpPr>
        <p:spPr>
          <a:xfrm>
            <a:off x="7775676" y="3949825"/>
            <a:ext cx="3157486" cy="369332"/>
          </a:xfrm>
          <a:prstGeom prst="rect">
            <a:avLst/>
          </a:prstGeom>
          <a:noFill/>
        </p:spPr>
        <p:txBody>
          <a:bodyPr wrap="square" rtlCol="0">
            <a:spAutoFit/>
          </a:bodyPr>
          <a:lstStyle/>
          <a:p>
            <a:r>
              <a:rPr lang="en-US" b="1" dirty="0"/>
              <a:t>Cut from one side to the other </a:t>
            </a:r>
          </a:p>
        </p:txBody>
      </p:sp>
    </p:spTree>
    <p:extLst>
      <p:ext uri="{BB962C8B-B14F-4D97-AF65-F5344CB8AC3E}">
        <p14:creationId xmlns:p14="http://schemas.microsoft.com/office/powerpoint/2010/main" val="295525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5</a:t>
            </a:r>
          </a:p>
        </p:txBody>
      </p:sp>
      <p:pic>
        <p:nvPicPr>
          <p:cNvPr id="4" name="Content Placeholder 3">
            <a:extLst>
              <a:ext uri="{FF2B5EF4-FFF2-40B4-BE49-F238E27FC236}">
                <a16:creationId xmlns:a16="http://schemas.microsoft.com/office/drawing/2014/main" id="{99226AA5-D2CB-5142-9DD5-4A0A7170E06B}"/>
              </a:ext>
            </a:extLst>
          </p:cNvPr>
          <p:cNvPicPr>
            <a:picLocks noGrp="1" noChangeAspect="1"/>
          </p:cNvPicPr>
          <p:nvPr>
            <p:ph idx="1"/>
          </p:nvPr>
        </p:nvPicPr>
        <p:blipFill>
          <a:blip r:embed="rId2"/>
          <a:srcRect/>
          <a:stretch/>
        </p:blipFill>
        <p:spPr>
          <a:xfrm rot="21423044">
            <a:off x="658126" y="1873695"/>
            <a:ext cx="2469377" cy="1852032"/>
          </a:xfrm>
        </p:spPr>
      </p:pic>
      <p:sp>
        <p:nvSpPr>
          <p:cNvPr id="6" name="Text Placeholder 5"/>
          <p:cNvSpPr>
            <a:spLocks noGrp="1"/>
          </p:cNvSpPr>
          <p:nvPr>
            <p:ph type="body" sz="half" idx="2"/>
          </p:nvPr>
        </p:nvSpPr>
        <p:spPr>
          <a:xfrm>
            <a:off x="457200" y="4048021"/>
            <a:ext cx="10617200" cy="2566139"/>
          </a:xfrm>
        </p:spPr>
        <p:txBody>
          <a:bodyPr>
            <a:normAutofit fontScale="70000" lnSpcReduction="20000"/>
          </a:bodyPr>
          <a:lstStyle/>
          <a:p>
            <a:pPr marL="342900" indent="-342900">
              <a:buFont typeface="Arial" panose="020B0604020202020204" pitchFamily="34" charset="0"/>
              <a:buChar char="•"/>
            </a:pPr>
            <a:r>
              <a:rPr lang="en-US" sz="2500" b="1" dirty="0"/>
              <a:t>UNFOLD THE SHEET, Choose contrasting color WEFT strips. You can use different colors as you wish. </a:t>
            </a:r>
          </a:p>
          <a:p>
            <a:pPr marL="342900" indent="-342900">
              <a:buFont typeface="Arial" panose="020B0604020202020204" pitchFamily="34" charset="0"/>
              <a:buChar char="•"/>
            </a:pPr>
            <a:r>
              <a:rPr lang="en-US" sz="2500" b="1" dirty="0"/>
              <a:t>Weave your WEFT strip into your loom, you need to go under on the blank square and over on the  squares that has “X” mark. (Basically you should hide the “X” space and display only the blank spaces)</a:t>
            </a:r>
          </a:p>
          <a:p>
            <a:pPr marL="342900" indent="-342900">
              <a:buFont typeface="Arial" panose="020B0604020202020204" pitchFamily="34" charset="0"/>
              <a:buChar char="•"/>
            </a:pPr>
            <a:r>
              <a:rPr lang="en-US" sz="2500" b="1" dirty="0"/>
              <a:t>As you weave make sure to push down on the strips to keep it with in the guided lines </a:t>
            </a:r>
          </a:p>
          <a:p>
            <a:pPr marL="342900" indent="-342900">
              <a:buFont typeface="Arial" panose="020B0604020202020204" pitchFamily="34" charset="0"/>
              <a:buChar char="•"/>
            </a:pPr>
            <a:r>
              <a:rPr lang="en-US" sz="2500" b="1" dirty="0"/>
              <a:t>Continue until you are done. </a:t>
            </a:r>
          </a:p>
          <a:p>
            <a:pPr marL="342900" indent="-342900">
              <a:buFont typeface="Arial" panose="020B0604020202020204" pitchFamily="34" charset="0"/>
              <a:buChar char="•"/>
            </a:pPr>
            <a:r>
              <a:rPr lang="en-US" sz="2500" b="1" dirty="0"/>
              <a:t>Glue the ends, write name – Flip the piece, glue on the other side ends too and analyze the changes. You can choose to have your name on both sides. </a:t>
            </a:r>
          </a:p>
          <a:p>
            <a:pPr marL="342900" indent="-342900">
              <a:buFont typeface="Arial" panose="020B0604020202020204" pitchFamily="34" charset="0"/>
              <a:buChar char="•"/>
            </a:pPr>
            <a:r>
              <a:rPr lang="en-US" sz="2500" b="1" dirty="0"/>
              <a:t>Draw </a:t>
            </a:r>
            <a:r>
              <a:rPr lang="en-US" sz="2500" b="1" dirty="0" err="1"/>
              <a:t>kente</a:t>
            </a:r>
            <a:r>
              <a:rPr lang="en-US" sz="2500" b="1" dirty="0"/>
              <a:t> patterns with sharpie as time permits on the colored space</a:t>
            </a:r>
          </a:p>
        </p:txBody>
      </p:sp>
      <p:pic>
        <p:nvPicPr>
          <p:cNvPr id="10" name="Picture 9">
            <a:extLst>
              <a:ext uri="{FF2B5EF4-FFF2-40B4-BE49-F238E27FC236}">
                <a16:creationId xmlns:a16="http://schemas.microsoft.com/office/drawing/2014/main" id="{8549B3AC-EFBC-E24A-9B7D-0489AD2DAFB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726"/>
                    </a14:imgEffect>
                    <a14:imgEffect>
                      <a14:saturation sat="226000"/>
                    </a14:imgEffect>
                  </a14:imgLayer>
                </a14:imgProps>
              </a:ext>
            </a:extLst>
          </a:blip>
          <a:srcRect/>
          <a:stretch/>
        </p:blipFill>
        <p:spPr>
          <a:xfrm>
            <a:off x="6119438" y="1248331"/>
            <a:ext cx="3099224" cy="2324418"/>
          </a:xfrm>
          <a:prstGeom prst="rect">
            <a:avLst/>
          </a:prstGeom>
        </p:spPr>
      </p:pic>
      <p:sp>
        <p:nvSpPr>
          <p:cNvPr id="11" name="Text Placeholder 5">
            <a:extLst>
              <a:ext uri="{FF2B5EF4-FFF2-40B4-BE49-F238E27FC236}">
                <a16:creationId xmlns:a16="http://schemas.microsoft.com/office/drawing/2014/main" id="{F93FD960-2D95-DF4B-820B-6313A58E8611}"/>
              </a:ext>
            </a:extLst>
          </p:cNvPr>
          <p:cNvSpPr txBox="1">
            <a:spLocks/>
          </p:cNvSpPr>
          <p:nvPr/>
        </p:nvSpPr>
        <p:spPr>
          <a:xfrm>
            <a:off x="4116438" y="4876800"/>
            <a:ext cx="3429000" cy="1737360"/>
          </a:xfrm>
          <a:prstGeom prst="rect">
            <a:avLst/>
          </a:prstGeom>
        </p:spPr>
        <p:txBody>
          <a:bodyPr vert="horz" lIns="91440" tIns="45720" rIns="91440" bIns="45720" rtlCol="0">
            <a:normAutofit/>
          </a:bodyPr>
          <a:lstStyle>
            <a:lvl1pPr marL="0" indent="0" algn="l" defTabSz="914126"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063" indent="0" algn="l" defTabSz="914126"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126" indent="0" algn="l" defTabSz="914126"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189"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251"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5314"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2377"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199440"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6503"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0" marR="0" lvl="0" indent="0" algn="l" defTabSz="914126" rtl="0" eaLnBrk="1" fontAlgn="auto" latinLnBrk="0" hangingPunct="1">
              <a:lnSpc>
                <a:spcPct val="108000"/>
              </a:lnSpc>
              <a:spcBef>
                <a:spcPts val="600"/>
              </a:spcBef>
              <a:spcAft>
                <a:spcPts val="200"/>
              </a:spcAft>
              <a:buClr>
                <a:srgbClr val="E32D91"/>
              </a:buClr>
              <a:buSzPct val="100000"/>
              <a:buFont typeface="Tw Cen MT" panose="020B0602020104020603" pitchFamily="34" charset="0"/>
              <a:buNone/>
              <a:tabLst/>
              <a:defRPr/>
            </a:pPr>
            <a:endParaRPr kumimoji="0" lang="en-US" sz="25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 Placeholder 5">
            <a:extLst>
              <a:ext uri="{FF2B5EF4-FFF2-40B4-BE49-F238E27FC236}">
                <a16:creationId xmlns:a16="http://schemas.microsoft.com/office/drawing/2014/main" id="{0A06617C-0A3F-9A4A-93A5-ACEE92845BC1}"/>
              </a:ext>
            </a:extLst>
          </p:cNvPr>
          <p:cNvSpPr txBox="1">
            <a:spLocks/>
          </p:cNvSpPr>
          <p:nvPr/>
        </p:nvSpPr>
        <p:spPr>
          <a:xfrm>
            <a:off x="7504162" y="4876800"/>
            <a:ext cx="3429000" cy="1737360"/>
          </a:xfrm>
          <a:prstGeom prst="rect">
            <a:avLst/>
          </a:prstGeom>
        </p:spPr>
        <p:txBody>
          <a:bodyPr vert="horz" lIns="91440" tIns="45720" rIns="91440" bIns="45720" rtlCol="0">
            <a:normAutofit/>
          </a:bodyPr>
          <a:lstStyle>
            <a:lvl1pPr marL="0" indent="0" algn="l" defTabSz="914126"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063" indent="0" algn="l" defTabSz="914126"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126" indent="0" algn="l" defTabSz="914126"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189"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251"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5314"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2377"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199440"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6503" indent="0" algn="l" defTabSz="914126"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0" marR="0" lvl="0" indent="0" algn="l" defTabSz="914126" rtl="0" eaLnBrk="1" fontAlgn="auto" latinLnBrk="0" hangingPunct="1">
              <a:lnSpc>
                <a:spcPct val="108000"/>
              </a:lnSpc>
              <a:spcBef>
                <a:spcPts val="600"/>
              </a:spcBef>
              <a:spcAft>
                <a:spcPts val="200"/>
              </a:spcAft>
              <a:buClr>
                <a:srgbClr val="E32D91"/>
              </a:buClr>
              <a:buSzPct val="100000"/>
              <a:buFont typeface="Tw Cen MT" panose="020B0602020104020603" pitchFamily="34" charset="0"/>
              <a:buNone/>
              <a:tabLst/>
              <a:defRPr/>
            </a:pPr>
            <a:endParaRPr kumimoji="0" lang="en-US" sz="25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4" name="Picture 13">
            <a:extLst>
              <a:ext uri="{FF2B5EF4-FFF2-40B4-BE49-F238E27FC236}">
                <a16:creationId xmlns:a16="http://schemas.microsoft.com/office/drawing/2014/main" id="{83950499-5C39-5142-BC5C-3DAE1786AA66}"/>
              </a:ext>
            </a:extLst>
          </p:cNvPr>
          <p:cNvPicPr>
            <a:picLocks noChangeAspect="1"/>
          </p:cNvPicPr>
          <p:nvPr/>
        </p:nvPicPr>
        <p:blipFill>
          <a:blip r:embed="rId5"/>
          <a:srcRect/>
          <a:stretch/>
        </p:blipFill>
        <p:spPr>
          <a:xfrm rot="10800000">
            <a:off x="3575574" y="251376"/>
            <a:ext cx="2909893" cy="2182420"/>
          </a:xfrm>
          <a:prstGeom prst="rect">
            <a:avLst/>
          </a:prstGeom>
        </p:spPr>
      </p:pic>
      <p:pic>
        <p:nvPicPr>
          <p:cNvPr id="5" name="Picture 4">
            <a:extLst>
              <a:ext uri="{FF2B5EF4-FFF2-40B4-BE49-F238E27FC236}">
                <a16:creationId xmlns:a16="http://schemas.microsoft.com/office/drawing/2014/main" id="{BFBD9D78-537E-D143-847C-6BF6B096E143}"/>
              </a:ext>
            </a:extLst>
          </p:cNvPr>
          <p:cNvPicPr>
            <a:picLocks noChangeAspect="1"/>
          </p:cNvPicPr>
          <p:nvPr/>
        </p:nvPicPr>
        <p:blipFill>
          <a:blip r:embed="rId6"/>
          <a:stretch>
            <a:fillRect/>
          </a:stretch>
        </p:blipFill>
        <p:spPr>
          <a:xfrm>
            <a:off x="8800453" y="253822"/>
            <a:ext cx="3364134" cy="2324418"/>
          </a:xfrm>
          <a:prstGeom prst="rect">
            <a:avLst/>
          </a:prstGeom>
        </p:spPr>
      </p:pic>
    </p:spTree>
    <p:extLst>
      <p:ext uri="{BB962C8B-B14F-4D97-AF65-F5344CB8AC3E}">
        <p14:creationId xmlns:p14="http://schemas.microsoft.com/office/powerpoint/2010/main" val="352851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6933"/>
            <a:ext cx="7696200" cy="1499616"/>
          </a:xfrm>
        </p:spPr>
        <p:txBody>
          <a:bodyPr/>
          <a:lstStyle/>
          <a:p>
            <a:r>
              <a:rPr lang="en-US" dirty="0"/>
              <a:t>February – Black History Month</a:t>
            </a:r>
          </a:p>
        </p:txBody>
      </p:sp>
      <p:sp>
        <p:nvSpPr>
          <p:cNvPr id="3" name="Content Placeholder 2"/>
          <p:cNvSpPr>
            <a:spLocks noGrp="1"/>
          </p:cNvSpPr>
          <p:nvPr>
            <p:ph idx="1"/>
          </p:nvPr>
        </p:nvSpPr>
        <p:spPr>
          <a:xfrm>
            <a:off x="311727" y="1828800"/>
            <a:ext cx="6851073" cy="4876800"/>
          </a:xfrm>
        </p:spPr>
        <p:txBody>
          <a:bodyPr>
            <a:normAutofit/>
          </a:bodyPr>
          <a:lstStyle/>
          <a:p>
            <a:r>
              <a:rPr lang="en-US" sz="3600" b="1" i="0" dirty="0">
                <a:solidFill>
                  <a:srgbClr val="2B2A2A"/>
                </a:solidFill>
                <a:effectLst/>
                <a:latin typeface="Open Sans" panose="020B0606030504020204" pitchFamily="34" charset="0"/>
              </a:rPr>
              <a:t>February is "Black History Month," a time to commemorate African-Americans who have changed the world</a:t>
            </a:r>
            <a:r>
              <a:rPr lang="en-US" sz="3600" b="0" i="0" dirty="0">
                <a:solidFill>
                  <a:srgbClr val="2B2A2A"/>
                </a:solidFill>
                <a:effectLst/>
                <a:latin typeface="Open Sans" panose="020B0606030504020204" pitchFamily="34" charset="0"/>
              </a:rPr>
              <a:t>. </a:t>
            </a:r>
            <a:endParaRPr lang="en-US" sz="3600" dirty="0">
              <a:solidFill>
                <a:srgbClr val="2B2A2A"/>
              </a:solidFill>
              <a:latin typeface="Open Sans" panose="020B0606030504020204" pitchFamily="34" charset="0"/>
            </a:endParaRPr>
          </a:p>
        </p:txBody>
      </p:sp>
      <p:pic>
        <p:nvPicPr>
          <p:cNvPr id="1026" name="Picture 2" descr="Kente Vectors &amp; Illustrations for Free Download | Freepik">
            <a:extLst>
              <a:ext uri="{FF2B5EF4-FFF2-40B4-BE49-F238E27FC236}">
                <a16:creationId xmlns:a16="http://schemas.microsoft.com/office/drawing/2014/main" id="{F01F7831-A641-8B4A-A3EB-2AA01E3D7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411" y="954532"/>
            <a:ext cx="4969002" cy="3312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rica_ghana_bw1">
            <a:extLst>
              <a:ext uri="{FF2B5EF4-FFF2-40B4-BE49-F238E27FC236}">
                <a16:creationId xmlns:a16="http://schemas.microsoft.com/office/drawing/2014/main" id="{DA6E1685-DB02-4F41-9424-810F7D5EC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345601"/>
            <a:ext cx="1447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6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 y="174583"/>
            <a:ext cx="7696200" cy="1499616"/>
          </a:xfrm>
        </p:spPr>
        <p:txBody>
          <a:bodyPr/>
          <a:lstStyle/>
          <a:p>
            <a:r>
              <a:rPr lang="en-US" dirty="0"/>
              <a:t>February 2023 – Black History Month Theme ”Black Resistance”</a:t>
            </a:r>
          </a:p>
        </p:txBody>
      </p:sp>
      <p:sp>
        <p:nvSpPr>
          <p:cNvPr id="3" name="Content Placeholder 2"/>
          <p:cNvSpPr>
            <a:spLocks noGrp="1"/>
          </p:cNvSpPr>
          <p:nvPr>
            <p:ph idx="1"/>
          </p:nvPr>
        </p:nvSpPr>
        <p:spPr>
          <a:xfrm>
            <a:off x="762000" y="1828800"/>
            <a:ext cx="6400800" cy="4876800"/>
          </a:xfrm>
        </p:spPr>
        <p:txBody>
          <a:bodyPr>
            <a:noAutofit/>
          </a:bodyPr>
          <a:lstStyle/>
          <a:p>
            <a:r>
              <a:rPr lang="en-US" sz="4000" b="1" dirty="0"/>
              <a:t>The theme </a:t>
            </a:r>
            <a:r>
              <a:rPr lang="en-US" sz="4000" b="1" dirty="0">
                <a:solidFill>
                  <a:srgbClr val="181818"/>
                </a:solidFill>
                <a:latin typeface="open-sans"/>
              </a:rPr>
              <a:t>explores how "African Americans have resisted historic and ongoing oppression, in all forms, especially the racial terrorism of lynching, racial pogroms and police killings," since the nation's earliest days. </a:t>
            </a:r>
            <a:endParaRPr lang="en-US" sz="4000" b="1" dirty="0"/>
          </a:p>
        </p:txBody>
      </p:sp>
      <p:pic>
        <p:nvPicPr>
          <p:cNvPr id="1026" name="Picture 2" descr="Kente Vectors &amp; Illustrations for Free Download | Freepik">
            <a:extLst>
              <a:ext uri="{FF2B5EF4-FFF2-40B4-BE49-F238E27FC236}">
                <a16:creationId xmlns:a16="http://schemas.microsoft.com/office/drawing/2014/main" id="{F01F7831-A641-8B4A-A3EB-2AA01E3D7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411" y="954532"/>
            <a:ext cx="4969002" cy="3312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rica_ghana_bw1">
            <a:extLst>
              <a:ext uri="{FF2B5EF4-FFF2-40B4-BE49-F238E27FC236}">
                <a16:creationId xmlns:a16="http://schemas.microsoft.com/office/drawing/2014/main" id="{DA6E1685-DB02-4F41-9424-810F7D5EC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345601"/>
            <a:ext cx="1447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6933"/>
            <a:ext cx="7696200" cy="1499616"/>
          </a:xfrm>
        </p:spPr>
        <p:txBody>
          <a:bodyPr/>
          <a:lstStyle/>
          <a:p>
            <a:r>
              <a:rPr lang="en-US" dirty="0"/>
              <a:t>Importance of art in </a:t>
            </a:r>
            <a:r>
              <a:rPr lang="en-US" dirty="0" err="1"/>
              <a:t>africa</a:t>
            </a:r>
            <a:endParaRPr lang="en-US" dirty="0"/>
          </a:p>
        </p:txBody>
      </p:sp>
      <p:sp>
        <p:nvSpPr>
          <p:cNvPr id="3" name="Content Placeholder 2"/>
          <p:cNvSpPr>
            <a:spLocks noGrp="1"/>
          </p:cNvSpPr>
          <p:nvPr>
            <p:ph idx="1"/>
          </p:nvPr>
        </p:nvSpPr>
        <p:spPr>
          <a:xfrm>
            <a:off x="762000" y="1371600"/>
            <a:ext cx="6400800" cy="5334000"/>
          </a:xfrm>
        </p:spPr>
        <p:txBody>
          <a:bodyPr>
            <a:normAutofit/>
          </a:bodyPr>
          <a:lstStyle/>
          <a:p>
            <a:r>
              <a:rPr lang="en-US" b="1" dirty="0">
                <a:latin typeface="Arial" panose="020B0604020202020204" pitchFamily="34" charset="0"/>
                <a:cs typeface="Arial" panose="020B0604020202020204" pitchFamily="34" charset="0"/>
              </a:rPr>
              <a:t>To understand about a community of people we look into their culture and art heritage. </a:t>
            </a:r>
          </a:p>
          <a:p>
            <a:r>
              <a:rPr lang="en-US" sz="2400" b="1" dirty="0">
                <a:solidFill>
                  <a:srgbClr val="000000"/>
                </a:solidFill>
                <a:latin typeface="Arial" panose="020B0604020202020204" pitchFamily="34" charset="0"/>
                <a:cs typeface="Arial" panose="020B0604020202020204" pitchFamily="34" charset="0"/>
              </a:rPr>
              <a:t>Art is understood as cultural transmission.</a:t>
            </a:r>
          </a:p>
          <a:p>
            <a:endParaRPr lang="en-US" sz="2400" dirty="0">
              <a:solidFill>
                <a:srgbClr val="000000"/>
              </a:solidFill>
              <a:latin typeface="Arial" panose="020B0604020202020204" pitchFamily="34" charset="0"/>
              <a:cs typeface="Arial" panose="020B0604020202020204" pitchFamily="34" charset="0"/>
            </a:endParaRPr>
          </a:p>
          <a:p>
            <a:pPr>
              <a:spcBef>
                <a:spcPts val="0"/>
              </a:spcBef>
              <a:spcAft>
                <a:spcPts val="800"/>
              </a:spcAft>
            </a:pPr>
            <a:r>
              <a:rPr lang="en-US" sz="2400" b="1" dirty="0">
                <a:latin typeface="Arial" panose="020B0604020202020204" pitchFamily="34" charset="0"/>
              </a:rPr>
              <a:t>Among tribal communities, art is closely related to religious beliefs, and social interactions, and is an important part of the culture and daily life.</a:t>
            </a:r>
          </a:p>
          <a:p>
            <a:pPr marL="0" indent="0">
              <a:spcBef>
                <a:spcPts val="0"/>
              </a:spcBef>
              <a:spcAft>
                <a:spcPts val="0"/>
              </a:spcAft>
              <a:buNone/>
            </a:pPr>
            <a:endParaRPr lang="en-US" sz="2400" b="1" dirty="0">
              <a:latin typeface="Arial" panose="020B0604020202020204" pitchFamily="34" charset="0"/>
            </a:endParaRPr>
          </a:p>
          <a:p>
            <a:pPr>
              <a:spcBef>
                <a:spcPts val="0"/>
              </a:spcBef>
              <a:spcAft>
                <a:spcPts val="0"/>
              </a:spcAft>
            </a:pPr>
            <a:r>
              <a:rPr lang="en-US" sz="2400" b="1" dirty="0">
                <a:latin typeface="Arial" panose="020B0604020202020204" pitchFamily="34" charset="0"/>
              </a:rPr>
              <a:t>Tribal art is more expressive rather than representational. </a:t>
            </a:r>
          </a:p>
          <a:p>
            <a:pPr>
              <a:spcBef>
                <a:spcPts val="0"/>
              </a:spcBef>
              <a:spcAft>
                <a:spcPts val="0"/>
              </a:spcAft>
            </a:pPr>
            <a:endParaRPr lang="en-US" sz="2400" b="1" dirty="0">
              <a:solidFill>
                <a:srgbClr val="000000"/>
              </a:solidFill>
              <a:latin typeface="Arial" panose="020B0604020202020204" pitchFamily="34" charset="0"/>
              <a:cs typeface="Arial" panose="020B0604020202020204" pitchFamily="34" charset="0"/>
            </a:endParaRPr>
          </a:p>
          <a:p>
            <a:pPr>
              <a:spcBef>
                <a:spcPts val="0"/>
              </a:spcBef>
              <a:spcAft>
                <a:spcPts val="0"/>
              </a:spcAft>
            </a:pPr>
            <a:r>
              <a:rPr lang="en-US" sz="2400" b="1" dirty="0">
                <a:solidFill>
                  <a:srgbClr val="000000"/>
                </a:solidFill>
                <a:latin typeface="Arial" panose="020B0604020202020204" pitchFamily="34" charset="0"/>
                <a:cs typeface="Arial" panose="020B0604020202020204" pitchFamily="34" charset="0"/>
              </a:rPr>
              <a:t>Today we will learn about Ashanti tribal art from West Africa.</a:t>
            </a:r>
            <a:endParaRPr lang="en-US" sz="2400" dirty="0">
              <a:solidFill>
                <a:srgbClr val="000000"/>
              </a:solidFill>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p:pic>
        <p:nvPicPr>
          <p:cNvPr id="1026" name="Picture 2" descr="Kente Vectors &amp; Illustrations for Free Download | Freepik">
            <a:extLst>
              <a:ext uri="{FF2B5EF4-FFF2-40B4-BE49-F238E27FC236}">
                <a16:creationId xmlns:a16="http://schemas.microsoft.com/office/drawing/2014/main" id="{F01F7831-A641-8B4A-A3EB-2AA01E3D7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411" y="954532"/>
            <a:ext cx="4969002" cy="3312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rica_ghana_bw1">
            <a:extLst>
              <a:ext uri="{FF2B5EF4-FFF2-40B4-BE49-F238E27FC236}">
                <a16:creationId xmlns:a16="http://schemas.microsoft.com/office/drawing/2014/main" id="{DA6E1685-DB02-4F41-9424-810F7D5EC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345601"/>
            <a:ext cx="1447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1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549276"/>
            <a:ext cx="10590591" cy="1535557"/>
          </a:xfrm>
        </p:spPr>
        <p:txBody>
          <a:bodyPr>
            <a:normAutofit/>
          </a:bodyPr>
          <a:lstStyle/>
          <a:p>
            <a:r>
              <a:rPr lang="en-US" sz="3200" b="1" dirty="0">
                <a:solidFill>
                  <a:srgbClr val="444444"/>
                </a:solidFill>
                <a:latin typeface="Open Sans" panose="020B0606030504020204" pitchFamily="34" charset="0"/>
              </a:rPr>
              <a:t>Did You Know???? Africa is the world’s second-largest continent.</a:t>
            </a:r>
            <a:endParaRPr lang="en-US" sz="3200" b="1" dirty="0"/>
          </a:p>
        </p:txBody>
      </p:sp>
      <p:sp>
        <p:nvSpPr>
          <p:cNvPr id="4" name="Content Placeholder 3">
            <a:extLst>
              <a:ext uri="{FF2B5EF4-FFF2-40B4-BE49-F238E27FC236}">
                <a16:creationId xmlns:a16="http://schemas.microsoft.com/office/drawing/2014/main" id="{22C372F5-8DCF-6D46-887A-9C1654E0033A}"/>
              </a:ext>
            </a:extLst>
          </p:cNvPr>
          <p:cNvSpPr>
            <a:spLocks noGrp="1"/>
          </p:cNvSpPr>
          <p:nvPr>
            <p:ph idx="1"/>
          </p:nvPr>
        </p:nvSpPr>
        <p:spPr>
          <a:xfrm>
            <a:off x="301626" y="2084832"/>
            <a:ext cx="4803774" cy="4224528"/>
          </a:xfrm>
        </p:spPr>
        <p:txBody>
          <a:bodyPr/>
          <a:lstStyle/>
          <a:p>
            <a:r>
              <a:rPr lang="en-US" sz="3200" b="1" i="0" dirty="0">
                <a:solidFill>
                  <a:srgbClr val="444444"/>
                </a:solidFill>
                <a:effectLst/>
                <a:latin typeface="Open Sans" panose="020B0606030504020204" pitchFamily="34" charset="0"/>
              </a:rPr>
              <a:t>It is more than three times the size of the United States.</a:t>
            </a:r>
          </a:p>
          <a:p>
            <a:r>
              <a:rPr lang="en-US" sz="3200" b="1" i="0" dirty="0">
                <a:solidFill>
                  <a:srgbClr val="444444"/>
                </a:solidFill>
                <a:effectLst/>
                <a:latin typeface="Open Sans" panose="020B0606030504020204" pitchFamily="34" charset="0"/>
              </a:rPr>
              <a:t>Africa includes more than 50 countries.</a:t>
            </a:r>
          </a:p>
          <a:p>
            <a:r>
              <a:rPr lang="en-US" dirty="0">
                <a:solidFill>
                  <a:srgbClr val="444444"/>
                </a:solidFill>
                <a:latin typeface="Open Sans" panose="020B0606030504020204" pitchFamily="34" charset="0"/>
              </a:rPr>
              <a:t> </a:t>
            </a:r>
            <a:endParaRPr lang="en-US" dirty="0"/>
          </a:p>
        </p:txBody>
      </p:sp>
      <p:pic>
        <p:nvPicPr>
          <p:cNvPr id="2050" name="Picture 2" descr="africa_ghana_bw1">
            <a:extLst>
              <a:ext uri="{FF2B5EF4-FFF2-40B4-BE49-F238E27FC236}">
                <a16:creationId xmlns:a16="http://schemas.microsoft.com/office/drawing/2014/main" id="{BFB0B2AF-CBF5-FC44-B487-C9600C4C3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576" y="381001"/>
            <a:ext cx="927023" cy="13661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76CEF477-B49A-EC42-9F53-1AA860FCEB7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05401" y="1747139"/>
            <a:ext cx="6685653" cy="5192524"/>
          </a:xfrm>
          <a:prstGeom prst="rect">
            <a:avLst/>
          </a:prstGeom>
        </p:spPr>
      </p:pic>
    </p:spTree>
    <p:extLst>
      <p:ext uri="{BB962C8B-B14F-4D97-AF65-F5344CB8AC3E}">
        <p14:creationId xmlns:p14="http://schemas.microsoft.com/office/powerpoint/2010/main" val="265503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549276"/>
            <a:ext cx="10590591" cy="1535557"/>
          </a:xfrm>
        </p:spPr>
        <p:txBody>
          <a:bodyPr>
            <a:normAutofit/>
          </a:bodyPr>
          <a:lstStyle/>
          <a:p>
            <a:r>
              <a:rPr lang="en-US" sz="3200" b="1" dirty="0"/>
              <a:t> West African Region – Ghana – Ashanti People</a:t>
            </a:r>
          </a:p>
        </p:txBody>
      </p:sp>
      <p:sp>
        <p:nvSpPr>
          <p:cNvPr id="4" name="Content Placeholder 3">
            <a:extLst>
              <a:ext uri="{FF2B5EF4-FFF2-40B4-BE49-F238E27FC236}">
                <a16:creationId xmlns:a16="http://schemas.microsoft.com/office/drawing/2014/main" id="{22C372F5-8DCF-6D46-887A-9C1654E0033A}"/>
              </a:ext>
            </a:extLst>
          </p:cNvPr>
          <p:cNvSpPr>
            <a:spLocks noGrp="1"/>
          </p:cNvSpPr>
          <p:nvPr>
            <p:ph idx="1"/>
          </p:nvPr>
        </p:nvSpPr>
        <p:spPr>
          <a:xfrm>
            <a:off x="301626" y="2084832"/>
            <a:ext cx="6123365" cy="4224528"/>
          </a:xfrm>
        </p:spPr>
        <p:txBody>
          <a:bodyPr>
            <a:normAutofit/>
          </a:bodyPr>
          <a:lstStyle/>
          <a:p>
            <a:r>
              <a:rPr lang="en-US" b="1" i="0" dirty="0">
                <a:solidFill>
                  <a:srgbClr val="000000"/>
                </a:solidFill>
                <a:effectLst/>
                <a:latin typeface="Open Sans" panose="020B0606030504020204" pitchFamily="34" charset="0"/>
              </a:rPr>
              <a:t>Ashanti oral tradition and spiritual values build on the feelings of profound respect for the land, traditions, and culture. </a:t>
            </a:r>
          </a:p>
          <a:p>
            <a:r>
              <a:rPr lang="en-US" b="1" i="0" dirty="0">
                <a:solidFill>
                  <a:srgbClr val="000000"/>
                </a:solidFill>
                <a:effectLst/>
                <a:latin typeface="Open Sans" panose="020B0606030504020204" pitchFamily="34" charset="0"/>
              </a:rPr>
              <a:t>Ashanti tribe, found in central Ghana, is the largest ethnic group of the Akan. </a:t>
            </a:r>
            <a:endParaRPr lang="en-US" b="1" dirty="0"/>
          </a:p>
        </p:txBody>
      </p:sp>
      <p:pic>
        <p:nvPicPr>
          <p:cNvPr id="2050" name="Picture 2" descr="africa_ghana_bw1">
            <a:extLst>
              <a:ext uri="{FF2B5EF4-FFF2-40B4-BE49-F238E27FC236}">
                <a16:creationId xmlns:a16="http://schemas.microsoft.com/office/drawing/2014/main" id="{BFB0B2AF-CBF5-FC44-B487-C9600C4C3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576" y="381001"/>
            <a:ext cx="927023" cy="13661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hanaflag">
            <a:extLst>
              <a:ext uri="{FF2B5EF4-FFF2-40B4-BE49-F238E27FC236}">
                <a16:creationId xmlns:a16="http://schemas.microsoft.com/office/drawing/2014/main" id="{A31B28E5-FB95-3041-B942-03D97AF68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581469"/>
            <a:ext cx="14478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rican map showing Ghana, Rwanda, the two African countries currently using drones">
            <a:extLst>
              <a:ext uri="{FF2B5EF4-FFF2-40B4-BE49-F238E27FC236}">
                <a16:creationId xmlns:a16="http://schemas.microsoft.com/office/drawing/2014/main" id="{E5FC2E5A-FFA7-9F49-B7C4-59AEE8C70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2" y="2065782"/>
            <a:ext cx="4318000" cy="431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shanti culture, language, religion, food, rites, clothing, facts">
            <a:extLst>
              <a:ext uri="{FF2B5EF4-FFF2-40B4-BE49-F238E27FC236}">
                <a16:creationId xmlns:a16="http://schemas.microsoft.com/office/drawing/2014/main" id="{5C8FBF65-0704-524D-B9BC-A49137EB0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777" y="4224782"/>
            <a:ext cx="4494213" cy="240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20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1" y="521145"/>
            <a:ext cx="6859589" cy="1535557"/>
          </a:xfrm>
        </p:spPr>
        <p:txBody>
          <a:bodyPr>
            <a:normAutofit/>
          </a:bodyPr>
          <a:lstStyle/>
          <a:p>
            <a:r>
              <a:rPr lang="en-US" sz="3200" b="1" dirty="0" err="1"/>
              <a:t>Kente</a:t>
            </a:r>
            <a:r>
              <a:rPr lang="en-US" sz="3200" b="1" dirty="0"/>
              <a:t> Cloth Ghana – Ashanti People</a:t>
            </a:r>
          </a:p>
        </p:txBody>
      </p:sp>
      <p:sp>
        <p:nvSpPr>
          <p:cNvPr id="4" name="Content Placeholder 3">
            <a:extLst>
              <a:ext uri="{FF2B5EF4-FFF2-40B4-BE49-F238E27FC236}">
                <a16:creationId xmlns:a16="http://schemas.microsoft.com/office/drawing/2014/main" id="{22C372F5-8DCF-6D46-887A-9C1654E0033A}"/>
              </a:ext>
            </a:extLst>
          </p:cNvPr>
          <p:cNvSpPr>
            <a:spLocks noGrp="1"/>
          </p:cNvSpPr>
          <p:nvPr>
            <p:ph idx="1"/>
          </p:nvPr>
        </p:nvSpPr>
        <p:spPr>
          <a:xfrm>
            <a:off x="301626" y="2084832"/>
            <a:ext cx="5260974" cy="4224528"/>
          </a:xfrm>
        </p:spPr>
        <p:txBody>
          <a:bodyPr>
            <a:normAutofit fontScale="92500" lnSpcReduction="20000"/>
          </a:bodyPr>
          <a:lstStyle/>
          <a:p>
            <a:r>
              <a:rPr lang="en-US" b="1" i="0" dirty="0">
                <a:solidFill>
                  <a:srgbClr val="444444"/>
                </a:solidFill>
                <a:effectLst/>
                <a:latin typeface="Open Sans" panose="020B0606030504020204" pitchFamily="34" charset="0"/>
              </a:rPr>
              <a:t>- Weaving done by men in West Africa </a:t>
            </a:r>
          </a:p>
          <a:p>
            <a:r>
              <a:rPr lang="en-US" b="1" i="0" dirty="0">
                <a:solidFill>
                  <a:srgbClr val="444444"/>
                </a:solidFill>
                <a:effectLst/>
                <a:latin typeface="Open Sans" panose="020B0606030504020204" pitchFamily="34" charset="0"/>
              </a:rPr>
              <a:t>–Woven in long narrow strips, then sewn together into large fabrics </a:t>
            </a:r>
          </a:p>
          <a:p>
            <a:r>
              <a:rPr lang="en-US" b="1" i="0" dirty="0">
                <a:solidFill>
                  <a:srgbClr val="444444"/>
                </a:solidFill>
                <a:effectLst/>
                <a:latin typeface="Open Sans" panose="020B0606030504020204" pitchFamily="34" charset="0"/>
              </a:rPr>
              <a:t>–Traditionally worn draped across the shoulders</a:t>
            </a:r>
          </a:p>
          <a:p>
            <a:r>
              <a:rPr lang="en-US" b="1" i="0" dirty="0">
                <a:solidFill>
                  <a:srgbClr val="444444"/>
                </a:solidFill>
                <a:effectLst/>
                <a:latin typeface="Open Sans" panose="020B0606030504020204" pitchFamily="34" charset="0"/>
              </a:rPr>
              <a:t> </a:t>
            </a:r>
            <a:r>
              <a:rPr lang="en-US" b="1" i="0" dirty="0" err="1">
                <a:solidFill>
                  <a:srgbClr val="444444"/>
                </a:solidFill>
                <a:effectLst/>
                <a:latin typeface="Open Sans" panose="020B0606030504020204" pitchFamily="34" charset="0"/>
              </a:rPr>
              <a:t>Kente</a:t>
            </a:r>
            <a:r>
              <a:rPr lang="en-US" b="1" i="0" dirty="0">
                <a:solidFill>
                  <a:srgbClr val="444444"/>
                </a:solidFill>
                <a:effectLst/>
                <a:latin typeface="Open Sans" panose="020B0606030504020204" pitchFamily="34" charset="0"/>
              </a:rPr>
              <a:t> Cloth were originally made only  for Kings &amp; Queens </a:t>
            </a:r>
          </a:p>
          <a:p>
            <a:r>
              <a:rPr lang="en-US" b="1" i="0" dirty="0">
                <a:solidFill>
                  <a:srgbClr val="444444"/>
                </a:solidFill>
                <a:effectLst/>
                <a:latin typeface="Open Sans" panose="020B0606030504020204" pitchFamily="34" charset="0"/>
              </a:rPr>
              <a:t>National dress of Ghana – Worn for holidays</a:t>
            </a:r>
          </a:p>
          <a:p>
            <a:r>
              <a:rPr lang="en-US" b="1" i="0" dirty="0">
                <a:solidFill>
                  <a:srgbClr val="444444"/>
                </a:solidFill>
                <a:effectLst/>
                <a:latin typeface="Open Sans" panose="020B0606030504020204" pitchFamily="34" charset="0"/>
              </a:rPr>
              <a:t> Popular with tourists</a:t>
            </a:r>
          </a:p>
          <a:p>
            <a:r>
              <a:rPr lang="en-US" sz="3500" b="1" dirty="0" err="1">
                <a:solidFill>
                  <a:srgbClr val="0F1111"/>
                </a:solidFill>
                <a:latin typeface="Amazon Ember"/>
              </a:rPr>
              <a:t>Kente</a:t>
            </a:r>
            <a:r>
              <a:rPr lang="en-US" sz="3500" b="1" dirty="0">
                <a:solidFill>
                  <a:srgbClr val="0F1111"/>
                </a:solidFill>
                <a:latin typeface="Amazon Ember"/>
              </a:rPr>
              <a:t> cloth is </a:t>
            </a:r>
            <a:r>
              <a:rPr lang="en-US" sz="3500" b="1" i="0" dirty="0">
                <a:solidFill>
                  <a:srgbClr val="0F1111"/>
                </a:solidFill>
                <a:effectLst/>
                <a:latin typeface="Amazon Ember"/>
              </a:rPr>
              <a:t> statement of pride in African heritage.</a:t>
            </a:r>
            <a:endParaRPr lang="en-US" sz="3500" b="1" dirty="0"/>
          </a:p>
        </p:txBody>
      </p:sp>
      <p:pic>
        <p:nvPicPr>
          <p:cNvPr id="2050" name="Picture 2" descr="africa_ghana_bw1">
            <a:extLst>
              <a:ext uri="{FF2B5EF4-FFF2-40B4-BE49-F238E27FC236}">
                <a16:creationId xmlns:a16="http://schemas.microsoft.com/office/drawing/2014/main" id="{BFB0B2AF-CBF5-FC44-B487-C9600C4C3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576" y="381001"/>
            <a:ext cx="927023" cy="13661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hanaflag">
            <a:extLst>
              <a:ext uri="{FF2B5EF4-FFF2-40B4-BE49-F238E27FC236}">
                <a16:creationId xmlns:a16="http://schemas.microsoft.com/office/drawing/2014/main" id="{A31B28E5-FB95-3041-B942-03D97AF68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581469"/>
            <a:ext cx="14478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hat Is Kente Cloth? A Look at the African Textile">
            <a:extLst>
              <a:ext uri="{FF2B5EF4-FFF2-40B4-BE49-F238E27FC236}">
                <a16:creationId xmlns:a16="http://schemas.microsoft.com/office/drawing/2014/main" id="{DFAB53B7-A18B-4A4A-8E77-E741CF637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296" y="2762251"/>
            <a:ext cx="4035081" cy="35333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ditional Kente Styles U.K., SAVE 41% - stickere-perete.net">
            <a:extLst>
              <a:ext uri="{FF2B5EF4-FFF2-40B4-BE49-F238E27FC236}">
                <a16:creationId xmlns:a16="http://schemas.microsoft.com/office/drawing/2014/main" id="{9F3AE620-D3CA-8146-AC3F-E88EC04820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963" y="1810512"/>
            <a:ext cx="4126801"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2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1" y="152400"/>
            <a:ext cx="3394151" cy="1499616"/>
          </a:xfrm>
        </p:spPr>
        <p:txBody>
          <a:bodyPr>
            <a:normAutofit/>
          </a:bodyPr>
          <a:lstStyle/>
          <a:p>
            <a:r>
              <a:rPr lang="en-US" dirty="0" err="1"/>
              <a:t>Kente</a:t>
            </a:r>
            <a:r>
              <a:rPr lang="en-US" dirty="0"/>
              <a:t> Loom</a:t>
            </a:r>
          </a:p>
        </p:txBody>
      </p:sp>
      <p:pic>
        <p:nvPicPr>
          <p:cNvPr id="8194" name="Picture 2" descr="Ashanti Kente Weaving – African Beads &amp; Fabrics">
            <a:extLst>
              <a:ext uri="{FF2B5EF4-FFF2-40B4-BE49-F238E27FC236}">
                <a16:creationId xmlns:a16="http://schemas.microsoft.com/office/drawing/2014/main" id="{65AAF2E7-35DA-B148-A246-0ED95C9ADA5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11152" y="1371600"/>
            <a:ext cx="4752975" cy="31686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a:xfrm>
            <a:off x="-38100" y="4649788"/>
            <a:ext cx="7083802" cy="1673225"/>
          </a:xfrm>
        </p:spPr>
        <p:txBody>
          <a:bodyPr>
            <a:noAutofit/>
          </a:bodyPr>
          <a:lstStyle/>
          <a:p>
            <a:r>
              <a:rPr lang="en-US" sz="2500" b="1" dirty="0">
                <a:solidFill>
                  <a:srgbClr val="444444"/>
                </a:solidFill>
                <a:latin typeface="Open Sans" panose="020B0606030504020204" pitchFamily="34" charset="0"/>
              </a:rPr>
              <a:t>Loom is a structure that holds the weaving together</a:t>
            </a:r>
          </a:p>
          <a:p>
            <a:r>
              <a:rPr lang="en-US" sz="2500" b="1" dirty="0">
                <a:solidFill>
                  <a:srgbClr val="444444"/>
                </a:solidFill>
                <a:latin typeface="Open Sans" panose="020B0606030504020204" pitchFamily="34" charset="0"/>
              </a:rPr>
              <a:t>Strip loom, upright loom, Standing loom,  cardboard loom,  Strip loom</a:t>
            </a:r>
          </a:p>
          <a:p>
            <a:r>
              <a:rPr lang="en-US" sz="2500" b="1" dirty="0">
                <a:solidFill>
                  <a:srgbClr val="444444"/>
                </a:solidFill>
                <a:latin typeface="Open Sans" panose="020B0606030504020204" pitchFamily="34" charset="0"/>
              </a:rPr>
              <a:t>Today we will use paper loom</a:t>
            </a:r>
            <a:endParaRPr lang="en-US" sz="2500" b="1" dirty="0"/>
          </a:p>
        </p:txBody>
      </p:sp>
      <p:pic>
        <p:nvPicPr>
          <p:cNvPr id="8196" name="Picture 4" descr="A young boy weaving traditional kente cloth, a textile worn by royalty,  Stock Photo, Picture And Rights Managed Image. Pic. UIG-60151-11-AR-30 |  agefotostock">
            <a:extLst>
              <a:ext uri="{FF2B5EF4-FFF2-40B4-BE49-F238E27FC236}">
                <a16:creationId xmlns:a16="http://schemas.microsoft.com/office/drawing/2014/main" id="{CFEAD672-0FF4-FE47-9477-561730733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57200"/>
            <a:ext cx="456565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0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3053" y="0"/>
            <a:ext cx="6859589" cy="1535557"/>
          </a:xfrm>
        </p:spPr>
        <p:txBody>
          <a:bodyPr>
            <a:normAutofit/>
          </a:bodyPr>
          <a:lstStyle/>
          <a:p>
            <a:r>
              <a:rPr lang="en-US" sz="3200" b="1" dirty="0" err="1"/>
              <a:t>Kente</a:t>
            </a:r>
            <a:r>
              <a:rPr lang="en-US" sz="3200" b="1" dirty="0"/>
              <a:t> Cloth Weaving </a:t>
            </a:r>
          </a:p>
        </p:txBody>
      </p:sp>
      <p:sp>
        <p:nvSpPr>
          <p:cNvPr id="4" name="Content Placeholder 3">
            <a:extLst>
              <a:ext uri="{FF2B5EF4-FFF2-40B4-BE49-F238E27FC236}">
                <a16:creationId xmlns:a16="http://schemas.microsoft.com/office/drawing/2014/main" id="{22C372F5-8DCF-6D46-887A-9C1654E0033A}"/>
              </a:ext>
            </a:extLst>
          </p:cNvPr>
          <p:cNvSpPr>
            <a:spLocks noGrp="1"/>
          </p:cNvSpPr>
          <p:nvPr>
            <p:ph idx="1"/>
          </p:nvPr>
        </p:nvSpPr>
        <p:spPr>
          <a:xfrm>
            <a:off x="265675" y="1408213"/>
            <a:ext cx="7069484" cy="2020787"/>
          </a:xfrm>
        </p:spPr>
        <p:txBody>
          <a:bodyPr>
            <a:normAutofit/>
          </a:bodyPr>
          <a:lstStyle/>
          <a:p>
            <a:r>
              <a:rPr lang="en-US" b="1" i="0" dirty="0">
                <a:solidFill>
                  <a:srgbClr val="444444"/>
                </a:solidFill>
                <a:effectLst/>
                <a:latin typeface="Open Sans" panose="020B0606030504020204" pitchFamily="34" charset="0"/>
              </a:rPr>
              <a:t>- Today we will use the simple pattern</a:t>
            </a:r>
          </a:p>
          <a:p>
            <a:r>
              <a:rPr lang="en-US" b="1" i="0" dirty="0">
                <a:solidFill>
                  <a:srgbClr val="444444"/>
                </a:solidFill>
                <a:effectLst/>
                <a:latin typeface="Open Sans" panose="020B0606030504020204" pitchFamily="34" charset="0"/>
              </a:rPr>
              <a:t>-</a:t>
            </a:r>
            <a:r>
              <a:rPr lang="en-US" b="1" dirty="0">
                <a:solidFill>
                  <a:srgbClr val="444444"/>
                </a:solidFill>
                <a:latin typeface="Open Sans" panose="020B0606030504020204" pitchFamily="34" charset="0"/>
              </a:rPr>
              <a:t> </a:t>
            </a:r>
            <a:r>
              <a:rPr lang="en-US" b="1" i="0" dirty="0">
                <a:solidFill>
                  <a:srgbClr val="444444"/>
                </a:solidFill>
                <a:effectLst/>
                <a:latin typeface="Open Sans" panose="020B0606030504020204" pitchFamily="34" charset="0"/>
              </a:rPr>
              <a:t>Under and over  pattern </a:t>
            </a:r>
          </a:p>
          <a:p>
            <a:r>
              <a:rPr lang="en-US" b="1" dirty="0">
                <a:solidFill>
                  <a:srgbClr val="444444"/>
                </a:solidFill>
                <a:latin typeface="Open Sans" panose="020B0606030504020204" pitchFamily="34" charset="0"/>
              </a:rPr>
              <a:t>- Frist strip goes under then over </a:t>
            </a:r>
          </a:p>
          <a:p>
            <a:r>
              <a:rPr lang="en-US" b="1" dirty="0">
                <a:solidFill>
                  <a:srgbClr val="444444"/>
                </a:solidFill>
                <a:latin typeface="Open Sans" panose="020B0606030504020204" pitchFamily="34" charset="0"/>
              </a:rPr>
              <a:t>- Second strip goes over then under</a:t>
            </a:r>
          </a:p>
        </p:txBody>
      </p:sp>
      <p:pic>
        <p:nvPicPr>
          <p:cNvPr id="7172" name="Picture 4" descr="What Is Warp And Weft? - Fabric Knowledge - Pariss Textile">
            <a:extLst>
              <a:ext uri="{FF2B5EF4-FFF2-40B4-BE49-F238E27FC236}">
                <a16:creationId xmlns:a16="http://schemas.microsoft.com/office/drawing/2014/main" id="{22282349-66DA-FF4E-B3DE-E08CD8299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2446" y="4477172"/>
            <a:ext cx="3627930" cy="23808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eaving under and over image">
            <a:extLst>
              <a:ext uri="{FF2B5EF4-FFF2-40B4-BE49-F238E27FC236}">
                <a16:creationId xmlns:a16="http://schemas.microsoft.com/office/drawing/2014/main" id="{4E63E0DA-9F46-0C43-841B-A69D32D6F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6877" y="40586"/>
            <a:ext cx="4519264" cy="30283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ente machine | Weaving machine, Kente cloth, Weaving">
            <a:extLst>
              <a:ext uri="{FF2B5EF4-FFF2-40B4-BE49-F238E27FC236}">
                <a16:creationId xmlns:a16="http://schemas.microsoft.com/office/drawing/2014/main" id="{ACFC62E8-CFEC-474A-83BA-9DDC06E06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04" y="3351157"/>
            <a:ext cx="5133030" cy="3416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BCE808-8CCE-7642-896E-20B27FF8092C}"/>
              </a:ext>
            </a:extLst>
          </p:cNvPr>
          <p:cNvSpPr txBox="1"/>
          <p:nvPr/>
        </p:nvSpPr>
        <p:spPr>
          <a:xfrm>
            <a:off x="6231469" y="3096637"/>
            <a:ext cx="1896532" cy="3785652"/>
          </a:xfrm>
          <a:prstGeom prst="rect">
            <a:avLst/>
          </a:prstGeom>
          <a:noFill/>
        </p:spPr>
        <p:txBody>
          <a:bodyPr wrap="square" rtlCol="0">
            <a:spAutoFit/>
          </a:bodyPr>
          <a:lstStyle/>
          <a:p>
            <a:r>
              <a:rPr lang="en-US" sz="2000" b="1" dirty="0"/>
              <a:t>Warp are the vertical long  strips that is attached to the loom and will not move</a:t>
            </a:r>
          </a:p>
          <a:p>
            <a:r>
              <a:rPr lang="en-US" sz="2000" b="1" dirty="0"/>
              <a:t> </a:t>
            </a:r>
          </a:p>
          <a:p>
            <a:r>
              <a:rPr lang="en-US" sz="2000" b="1" dirty="0"/>
              <a:t>Weft is the horizontal strips that moves under and over the long strips </a:t>
            </a:r>
          </a:p>
        </p:txBody>
      </p:sp>
    </p:spTree>
    <p:extLst>
      <p:ext uri="{BB962C8B-B14F-4D97-AF65-F5344CB8AC3E}">
        <p14:creationId xmlns:p14="http://schemas.microsoft.com/office/powerpoint/2010/main" val="338984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{F012706D-1796-4048-AF79-8C6A97756701}tf10001061</Template>
  <TotalTime>92</TotalTime>
  <Words>735</Words>
  <Application>Microsoft Macintosh PowerPoint</Application>
  <PresentationFormat>Widescreen</PresentationFormat>
  <Paragraphs>87</Paragraphs>
  <Slides>16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Amazon Ember</vt:lpstr>
      <vt:lpstr>Arial</vt:lpstr>
      <vt:lpstr>Calibri</vt:lpstr>
      <vt:lpstr>Century Gothic</vt:lpstr>
      <vt:lpstr>Open Sans</vt:lpstr>
      <vt:lpstr>open-sans</vt:lpstr>
      <vt:lpstr>Tw Cen MT</vt:lpstr>
      <vt:lpstr>Tw Cen MT Condensed</vt:lpstr>
      <vt:lpstr>Wingdings 3</vt:lpstr>
      <vt:lpstr>Integral</vt:lpstr>
      <vt:lpstr>Kente paper weaving Grade 5 </vt:lpstr>
      <vt:lpstr>February – Black History Month</vt:lpstr>
      <vt:lpstr>February 2023 – Black History Month Theme ”Black Resistance”</vt:lpstr>
      <vt:lpstr>Importance of art in africa</vt:lpstr>
      <vt:lpstr>Did You Know???? Africa is the world’s second-largest continent.</vt:lpstr>
      <vt:lpstr> West African Region – Ghana – Ashanti People</vt:lpstr>
      <vt:lpstr>Kente Cloth Ghana – Ashanti People</vt:lpstr>
      <vt:lpstr>Kente Loom</vt:lpstr>
      <vt:lpstr>Kente Cloth Weaving </vt:lpstr>
      <vt:lpstr>Literature Connection – The Spider weaver by Margaret Musgrove</vt:lpstr>
      <vt:lpstr>Art element &amp; other learning </vt:lpstr>
      <vt:lpstr>Kente colors and patterns meaning </vt:lpstr>
      <vt:lpstr>Materials</vt:lpstr>
      <vt:lpstr>Grade 5</vt:lpstr>
      <vt:lpstr>Grade 5</vt:lpstr>
      <vt:lpstr>Grade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Kente paper weaving Grade 5 </dc:title>
  <dc:creator>Microsoft Office User</dc:creator>
  <cp:lastModifiedBy>Microsoft Office User</cp:lastModifiedBy>
  <cp:revision>3</cp:revision>
  <dcterms:created xsi:type="dcterms:W3CDTF">2023-02-13T16:41:37Z</dcterms:created>
  <dcterms:modified xsi:type="dcterms:W3CDTF">2023-02-13T18:14:02Z</dcterms:modified>
</cp:coreProperties>
</file>