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sldIdLst>
    <p:sldId id="281" r:id="rId2"/>
    <p:sldId id="257" r:id="rId3"/>
    <p:sldId id="293" r:id="rId4"/>
    <p:sldId id="343" r:id="rId5"/>
    <p:sldId id="340" r:id="rId6"/>
    <p:sldId id="299" r:id="rId7"/>
    <p:sldId id="322" r:id="rId8"/>
    <p:sldId id="334" r:id="rId9"/>
    <p:sldId id="336" r:id="rId10"/>
    <p:sldId id="319" r:id="rId11"/>
    <p:sldId id="312" r:id="rId12"/>
    <p:sldId id="341" r:id="rId13"/>
    <p:sldId id="269" r:id="rId14"/>
    <p:sldId id="270" r:id="rId15"/>
    <p:sldId id="282" r:id="rId16"/>
    <p:sldId id="273" r:id="rId17"/>
    <p:sldId id="274" r:id="rId18"/>
    <p:sldId id="275" r:id="rId19"/>
    <p:sldId id="276" r:id="rId20"/>
    <p:sldId id="35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24"/>
  </p:normalViewPr>
  <p:slideViewPr>
    <p:cSldViewPr snapToGrid="0" snapToObjects="1">
      <p:cViewPr varScale="1">
        <p:scale>
          <a:sx n="105" d="100"/>
          <a:sy n="105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3-06T06:17:16.97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290 3424,'0'-87,"0"14,0 21,5 5,3-7,-1-8,5 6,-4-6,-1 8,5 0,-4 0,5 0,-6 7,5-5,-10 13,10-14,-11 14,11-6,-11 7,10 7,-4-5,5 4,0 1,1-12,-1 10,1-12,-1 7,7-7,-5 5,19-20,-4 3,14-8,-1 8,1 2,16-13,-21 21,0 2,-1 1,-6 6,25-28,-15 20,21-22,-9 13,-2-3,-12 19,-14 14,6-6,-2 7,-4 0,5 5,-7-3,0 9,-5-3,4 4,-10 1,10 5,-10-4,9 4,-9 0,10 1,-10 5,5 0,-2 4,-3 2,14 0,-1-7,12-18,2-9,2-13,-8 2,-2 7,-6-5,-2 12,1-4,-1 5,7 6,10-13,-6 15,10-16,-12 19,-1-10,5 9,-11-3,11 5,-12-5,6 3,-7-3,7 5,-5-5,18 3,-10-9,27 1,-3-5,15-2,-1 7,-7 1,15 0,16 4,-15-5,-15 9,-2 2,0 1,-14-1,1 0,14 3,24 0,-21-4,11 10,-31-4,-2 6,-8 0,-5 0,4-5,-12-2,6-5,0 0,1-1,0-4,-1-1,-13 5,27 2,0 11,20 0,-2 6,-15 1,31 8,-24 4,26-3,-9 18,-13-17,29 18,-12-12,17 1,0-2,-41-14,-1 0,36 7,-20-7,-2 0,10 7,-4-7,-1 1,11 5,15-4,-7 3,-22-5,7 1,-11-3,-8-6,-8 0,-1 0,-7 0,-7 0,-2-5,-5-7,-1-1,0-9,-5 4,-2 5,32 3,7 30,-4-4,3 4,-2 3,0 3,3 6,-1 1,-1-4,-1-1,-8 0,-2 0,35 24,-13-13,-2-1,4 13,1-8,2 0,13 13,-41-25,0 0,6-2,-2-2,5 9,18-3,-19-12,21 1,-14-3,6-5,-8 0,-1-7,-6-1,-19-11,6 15,-11 20,18 21,-5 21,7 9,-23-36,0 2,8 15,1 2,-3 0,1 1,7 9,0 1,-7-6,0-1,6 2,0-3,-12-16,1-2,9 11,2 0,-7-4,-1-2,0-10,0 0,0 16,-2-3,11 2,-4 14,-2-11,-3-16,-11-1,9-14,-10-1,4-12,-6-2,-1-5,-4 5,5 23,4 11,14 16,1 4,5-4,-11-10,0 0,8 11,-3 2,0-1,-1-12,-8-7,-1 1,9 14,0 0,8 14,-13-27,4 18,-8-30,-5 14,4-14,1 16,-11-27,2 11,-4-21,-5-1,4-1,-5 0,0 12,0 11,0 21,0 4,0 16,0 3,0-23,0 3,0 2,0 2,0 20,0 0,0-19,0-2,0 13,0-2,0-18,0-1,0 10,0 1,0-10,0-1,0-1,0-2,0 28,0-18,0-5,-6-20,5 5,-11-1,5-4,-12 12,-2-5,1-1,-5-1,5 0,-6-6,-1 13,-3-2,3-9,-2-1,11-22,7-2,1-5,-1-5,4 22,-15 10,12 18,-10-11,-5 1,4-1,-2 1,-6 12,-2 1,-1-4,0-1,2 4,0-1,-2-7,-1 0,-1 8,0 1,-3-4,-1 0,0 0,0 0,0 0,0-3,6-12,1 0,0 7,0-1,-21 15,-3 21,6-23,7-3,7-9,4-14,6-4,8-11,0 4,6-10,0 4,-17-10,-14-1,-20 7,-10 4,23 6,-3 3,-1-4,-2 1,-12 7,-3 1,-4-3,-1-1,5 0,0-1,-5-2,2-1,9 0,1-3,-4-4,-1-3,5 0,-1 0,1-3,0-2,-6-1,3-2,-24 3,13-6,3-2,5 1,5 0,-3 0,11 0,5 0,-33-6,32 3,2-2,-4-8,13 0,-2 0,24 2,-10-1,17 1,0 0,8-10,9 2,37-13,-32 18,6 1,-59 13,-13 6,-14 2,6 5,-26 3,-6-1,35-7,-2 0,5 1,0-1,-9 1,-1-1,5-3,0-1,-6 0,0-1,1-2,-1-2,1-1,-1-3,-5-6,-1-4,5-2,0-3,-5-5,2-3,19 5,-1-2,-22-5,1-1,27 3,2-1,-14 3,2-1,-22-24,17 15,18 6,1-2,-17-15,-11-7,33 15,2 12,-3-26,14 34,-17-13,1 32,-13 0,-14 0,6 0,-26 0,-6 0,35 0,-2 0,5 1,0-2,-8-7,-3-7,-14-7,-1-8,3-10,-1-5,13 9,-4-2,6 0,-5-8,2-1,12 10,-2 0,3 0,-8-9,0 0,-14-11,-2 0,6 5,1 0,5 2,1 1,6 5,3 2,-22-16,39 25,3 0,-12-11,-15-8,17 10,-7-6,23 20,-6-10,11 10,4 3,6-9,7 9,11-5,0 12,0-10,0 8,0-16,0-19,0-4,8-40,-7 30,7-28,-1 12,-5-9,1 38,1 0,2-38,-5 27,0 1,6-25,-7 26,0-1,0-29,0 44,0-2,0-3,0 1,0-39,0 43,0 0,0-41,0 0,0 9,0 2,0 17,-12-14,4 27,-5-11,7 24,6 0,0 7,0 7,0 2,0 10,0-5,0 2,0-8,0-7,6-6,1-2,5 7,0-5,0 11,0-5,-1 7,1-7,-5 5,-1-5,-6 7,4 5,-3 2,4-5,-5 7,0-7,0 5,0 4,0-8,0 8,0-9,0 9,0-8,0 8,0-8,0 8,5-9,-4 9,9-4,-9 0,8 4,-7-9,7 9,-8-4,9 0,-9 3,5-8,-6 4,4 0,-2 0,7 2,-8 3,9-4,-4-5,0 7,-1-12,0 13,-4-3,4-5,-5 7,5-12,-4 13,5-3,-6 0,5-2,-4 0,4-4,-5 10,5-10,-3 10,3-10,0 10,-4-5,3 1,2-2,-5 0,9 2,-9 0,8 3,-2-9,-1 5,4-7,-4 7,11-16,-5 13,5-14,-5 11,-1 5,0-4,1 4,4-5,-3 5,3 2,-5 0,0-2,1 0,-1-4,0 10,0-10,-5 10,5-10,-5-6,6 2,-6-8,5 11,-10-7,4 5,0-5,-4 7,5 0,-6-1,5 1,-4 5,4-4,0 10,-4-9,9 9,-9-4,8 1,-3 3,0-4,4 0,-9 4,8-3,-7-1,2 4,1-8,1 8,0-4,-1 0,-1 4,2-8,0 8,-1-4,0 1,-4 3,9-9,-9 9,3-4,1 1,-4 3,9-9,-4 9,0-3,3-1,-3 4,0-4,4 1,-4-3,0 1,4-5,-8 4,3 1,0-5,-4 10,4-5,0 2,-4 2,9-7,-4 8,5 1,-1 6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4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234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79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4428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644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41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697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33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9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7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39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5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1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5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37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0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0B440-9D29-0049-BE6B-39FE7CC5676B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88CEFF-126D-EE43-B221-7D86BA62C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2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I19l1ugCA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media.giphy.com/media/ivCe7QYFpZcWY/giphy.gi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haring.com/cgi-bin/art.cgi?date=199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C1A2-08AA-204F-8741-E0835F1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835" y="4741888"/>
            <a:ext cx="5130800" cy="179995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Embossed figures in motion – Keith Haring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March 2023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200" dirty="0" err="1">
                <a:solidFill>
                  <a:schemeClr val="bg1"/>
                </a:solidFill>
              </a:rPr>
              <a:t>Rajee</a:t>
            </a:r>
            <a:r>
              <a:rPr lang="en-US" sz="2200" dirty="0">
                <a:solidFill>
                  <a:schemeClr val="bg1"/>
                </a:solidFill>
              </a:rPr>
              <a:t> Subramanian</a:t>
            </a:r>
          </a:p>
        </p:txBody>
      </p:sp>
      <p:pic>
        <p:nvPicPr>
          <p:cNvPr id="25" name="Content Placeholder 22">
            <a:extLst>
              <a:ext uri="{FF2B5EF4-FFF2-40B4-BE49-F238E27FC236}">
                <a16:creationId xmlns:a16="http://schemas.microsoft.com/office/drawing/2014/main" id="{C8149F24-4BD5-6243-9D96-B5B38415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73796" y="2210772"/>
            <a:ext cx="4865216" cy="364891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B6EC296-4FB8-DA46-8E84-505A4363AE1F}"/>
              </a:ext>
            </a:extLst>
          </p:cNvPr>
          <p:cNvSpPr txBox="1"/>
          <p:nvPr/>
        </p:nvSpPr>
        <p:spPr>
          <a:xfrm>
            <a:off x="3755136" y="854084"/>
            <a:ext cx="214579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Grade 2/3</a:t>
            </a:r>
          </a:p>
        </p:txBody>
      </p:sp>
    </p:spTree>
    <p:extLst>
      <p:ext uri="{BB962C8B-B14F-4D97-AF65-F5344CB8AC3E}">
        <p14:creationId xmlns:p14="http://schemas.microsoft.com/office/powerpoint/2010/main" val="139065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fozz.dk/shared/c/c74bcd3436ca6b7ca24ad2d1729576c1_h1000w1000_min.jpg">
            <a:extLst>
              <a:ext uri="{FF2B5EF4-FFF2-40B4-BE49-F238E27FC236}">
                <a16:creationId xmlns:a16="http://schemas.microsoft.com/office/drawing/2014/main" id="{1A269947-5135-714E-8F8F-6168E06C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04" y="3861197"/>
            <a:ext cx="214669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http://www.allentownartmuseum.org/sites/www.allentownartmuseum.org/files/store/kieth-haring-journals.jpg">
            <a:extLst>
              <a:ext uri="{FF2B5EF4-FFF2-40B4-BE49-F238E27FC236}">
                <a16:creationId xmlns:a16="http://schemas.microsoft.com/office/drawing/2014/main" id="{D24EC91B-162F-BD4D-925B-F9B04D10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797" y="4010859"/>
            <a:ext cx="3048000" cy="211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http://blogs.artinfo.com/objectlessons/files/2013/02/keith-haring-2.jpg">
            <a:extLst>
              <a:ext uri="{FF2B5EF4-FFF2-40B4-BE49-F238E27FC236}">
                <a16:creationId xmlns:a16="http://schemas.microsoft.com/office/drawing/2014/main" id="{247973EA-B4CF-494C-B5DC-0A178528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4150">
            <a:off x="3646290" y="1411878"/>
            <a:ext cx="3933825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http://3.bp.blogspot.com/-WglkMf-RkUw/ThCEC-3pJTI/AAAAAAAAEQU/JLl_EHDnYHQ/s1600/nakamura-keith-haring-popshop-pop-shop-watch.jpg">
            <a:extLst>
              <a:ext uri="{FF2B5EF4-FFF2-40B4-BE49-F238E27FC236}">
                <a16:creationId xmlns:a16="http://schemas.microsoft.com/office/drawing/2014/main" id="{97D261D0-C17D-6C47-9D0B-009CD8D57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1" r="11951"/>
          <a:stretch>
            <a:fillRect/>
          </a:stretch>
        </p:blipFill>
        <p:spPr bwMode="auto">
          <a:xfrm rot="20190594">
            <a:off x="8283833" y="1164698"/>
            <a:ext cx="1796654" cy="243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http://www.pop-shop.com/sites/pop-shop.com/files/imagecache/product_full/products/35070.jpg">
            <a:extLst>
              <a:ext uri="{FF2B5EF4-FFF2-40B4-BE49-F238E27FC236}">
                <a16:creationId xmlns:a16="http://schemas.microsoft.com/office/drawing/2014/main" id="{0BDC2BAC-BAC5-5248-A0B5-5BF20F43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9" r="29259"/>
          <a:stretch>
            <a:fillRect/>
          </a:stretch>
        </p:blipFill>
        <p:spPr bwMode="auto">
          <a:xfrm rot="15142342">
            <a:off x="1375804" y="1421146"/>
            <a:ext cx="1494022" cy="308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12" descr="Vintage KEITH HARING Pop Shop PATCH SET Warhol Basquiat Graffiti Art ">
            <a:extLst>
              <a:ext uri="{FF2B5EF4-FFF2-40B4-BE49-F238E27FC236}">
                <a16:creationId xmlns:a16="http://schemas.microsoft.com/office/drawing/2014/main" id="{B7806EE4-42F5-2A40-942B-C9C6DC0F7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06" y="4331696"/>
            <a:ext cx="1200150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4" descr="ORIGINAL 1980'S KEITH HARING WHITE ANGEL PIN WHITE ENAMEL PINS POP SHOP NEW YORK">
            <a:extLst>
              <a:ext uri="{FF2B5EF4-FFF2-40B4-BE49-F238E27FC236}">
                <a16:creationId xmlns:a16="http://schemas.microsoft.com/office/drawing/2014/main" id="{053604D7-8FD9-1649-8B71-9F12D47DE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17" y="4515052"/>
            <a:ext cx="1660922" cy="1240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CDFCA37-B31D-2A4F-BA05-C32C3481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What kinds of things could you buy at the </a:t>
            </a:r>
            <a:br>
              <a:rPr lang="en-US" sz="3600" dirty="0"/>
            </a:br>
            <a:r>
              <a:rPr lang="en-US" sz="3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Pop Shop</a:t>
            </a:r>
            <a:r>
              <a:rPr lang="en-US" sz="3600" dirty="0"/>
              <a:t>?</a:t>
            </a:r>
            <a:br>
              <a:rPr lang="en-US" sz="36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7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7">
            <a:extLst>
              <a:ext uri="{FF2B5EF4-FFF2-40B4-BE49-F238E27FC236}">
                <a16:creationId xmlns:a16="http://schemas.microsoft.com/office/drawing/2014/main" id="{5DCC5B9B-D80E-C64E-9E3F-D2016F15876C}"/>
              </a:ext>
            </a:extLst>
          </p:cNvPr>
          <p:cNvGrpSpPr>
            <a:grpSpLocks/>
          </p:cNvGrpSpPr>
          <p:nvPr/>
        </p:nvGrpSpPr>
        <p:grpSpPr bwMode="auto">
          <a:xfrm>
            <a:off x="3649267" y="-33106535"/>
            <a:ext cx="4894659" cy="1731168"/>
            <a:chOff x="0" y="59933"/>
            <a:chExt cx="4111" cy="1454"/>
          </a:xfrm>
        </p:grpSpPr>
        <p:sp>
          <p:nvSpPr>
            <p:cNvPr id="29702" name="Rectangle 4">
              <a:extLst>
                <a:ext uri="{FF2B5EF4-FFF2-40B4-BE49-F238E27FC236}">
                  <a16:creationId xmlns:a16="http://schemas.microsoft.com/office/drawing/2014/main" id="{AECA04F7-F6B4-0D41-AEF9-FD6F174110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9933"/>
              <a:ext cx="4111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29703" name="Rectangle 5">
              <a:extLst>
                <a:ext uri="{FF2B5EF4-FFF2-40B4-BE49-F238E27FC236}">
                  <a16:creationId xmlns:a16="http://schemas.microsoft.com/office/drawing/2014/main" id="{AA6909F5-33D9-CE40-812B-272490058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9933"/>
              <a:ext cx="3394" cy="1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750" b="1">
                  <a:solidFill>
                    <a:srgbClr val="BF00BF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9900" b="1">
                  <a:solidFill>
                    <a:srgbClr val="BF00BF"/>
                  </a:solidFill>
                  <a:latin typeface="Arial" panose="020B0604020202020204" pitchFamily="34" charset="0"/>
                </a:rPr>
                <a:t> </a:t>
              </a:r>
              <a:r>
                <a:rPr lang="en-US" altLang="en-US" sz="750" b="1">
                  <a:solidFill>
                    <a:srgbClr val="BF00BF"/>
                  </a:solidFill>
                  <a:latin typeface="Arial" panose="020B0604020202020204" pitchFamily="34" charset="0"/>
                </a:rPr>
  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  </a:r>
            </a:p>
          </p:txBody>
        </p:sp>
      </p:grpSp>
      <p:pic>
        <p:nvPicPr>
          <p:cNvPr id="29699" name="Picture 8" descr="http://eightiesclub.tripod.com/112ac2b80.jpg">
            <a:extLst>
              <a:ext uri="{FF2B5EF4-FFF2-40B4-BE49-F238E27FC236}">
                <a16:creationId xmlns:a16="http://schemas.microsoft.com/office/drawing/2014/main" id="{CA4B355D-8C08-6E44-B4AB-81213543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2457451"/>
            <a:ext cx="60721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Box 1">
            <a:extLst>
              <a:ext uri="{FF2B5EF4-FFF2-40B4-BE49-F238E27FC236}">
                <a16:creationId xmlns:a16="http://schemas.microsoft.com/office/drawing/2014/main" id="{15BD7023-5B2A-6248-BE2B-4A8481276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1028702"/>
            <a:ext cx="42862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/>
              <a:t>He used </a:t>
            </a:r>
            <a:r>
              <a:rPr lang="en-US" altLang="en-US" sz="3000" b="1" u="sng"/>
              <a:t>action marks </a:t>
            </a:r>
            <a:r>
              <a:rPr lang="en-US" altLang="en-US" sz="3000"/>
              <a:t>to bring his figures to life:</a:t>
            </a:r>
          </a:p>
        </p:txBody>
      </p:sp>
      <p:pic>
        <p:nvPicPr>
          <p:cNvPr id="29701" name="Picture 2">
            <a:extLst>
              <a:ext uri="{FF2B5EF4-FFF2-40B4-BE49-F238E27FC236}">
                <a16:creationId xmlns:a16="http://schemas.microsoft.com/office/drawing/2014/main" id="{B07221B0-2D62-A841-8312-E02CE798F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998" y="892970"/>
            <a:ext cx="1329928" cy="1264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4.bp.blogspot.com/-rd8nwFinLXo/T6Q8Cz_EfiI/AAAAAAAAD4A/rGJP0a3CppM/s1600/Keith_Haring4.jpg">
            <a:extLst>
              <a:ext uri="{FF2B5EF4-FFF2-40B4-BE49-F238E27FC236}">
                <a16:creationId xmlns:a16="http://schemas.microsoft.com/office/drawing/2014/main" id="{817740CA-5DDE-A246-9BCF-773A6CC9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2255044"/>
            <a:ext cx="6072188" cy="418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Untitled art print by Keith Haring">
            <a:extLst>
              <a:ext uri="{FF2B5EF4-FFF2-40B4-BE49-F238E27FC236}">
                <a16:creationId xmlns:a16="http://schemas.microsoft.com/office/drawing/2014/main" id="{A79959B7-E379-7644-8A69-A79B95B4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2255044"/>
            <a:ext cx="6343650" cy="461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99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C6AF-E5C6-0146-A61C-BAD575276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Principles Movement &amp; Rhythm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3B0F5-EEF9-2A4E-BFC3-E987E0F11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008" y="2280062"/>
            <a:ext cx="8288976" cy="4389269"/>
          </a:xfrm>
        </p:spPr>
        <p:txBody>
          <a:bodyPr>
            <a:normAutofit lnSpcReduction="10000"/>
          </a:bodyPr>
          <a:lstStyle/>
          <a:p>
            <a:r>
              <a:rPr lang="en-US" sz="36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MOVEMENT is the path the viewer’s eye takes through a work of art. </a:t>
            </a:r>
          </a:p>
          <a:p>
            <a:r>
              <a:rPr lang="en-US" sz="36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Movement is used to create the look and feeling of action in artwork. </a:t>
            </a:r>
          </a:p>
          <a:p>
            <a:r>
              <a:rPr lang="en-US" sz="3600" dirty="0">
                <a:latin typeface="Ayuthaya" pitchFamily="2" charset="-34"/>
                <a:ea typeface="Ayuthaya" pitchFamily="2" charset="-34"/>
                <a:cs typeface="Ayuthaya" pitchFamily="2" charset="-34"/>
              </a:rPr>
              <a:t>Movement can be directed along lines, edges, shapes and color</a:t>
            </a:r>
          </a:p>
          <a:p>
            <a:endParaRPr lang="en-US" sz="2400" dirty="0">
              <a:latin typeface="Ayuthaya" pitchFamily="2" charset="-34"/>
              <a:ea typeface="Ayuthaya" pitchFamily="2" charset="-34"/>
              <a:cs typeface="Ayuthaya" pitchFamily="2" charset="-34"/>
            </a:endParaRPr>
          </a:p>
          <a:p>
            <a:endParaRPr lang="en-US" dirty="0"/>
          </a:p>
        </p:txBody>
      </p:sp>
      <p:pic>
        <p:nvPicPr>
          <p:cNvPr id="87041" name="Picture 1" descr="page2image3884416">
            <a:extLst>
              <a:ext uri="{FF2B5EF4-FFF2-40B4-BE49-F238E27FC236}">
                <a16:creationId xmlns:a16="http://schemas.microsoft.com/office/drawing/2014/main" id="{4ABF3BAB-8843-164D-89A0-7BB12C89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207" y="188669"/>
            <a:ext cx="2547553" cy="232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4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Art technique  -  Metal Tooling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5E19F2A-528D-D344-B859-AA9874884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770" y="1530469"/>
            <a:ext cx="4953689" cy="484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521E6-6419-AE43-92A3-166CB6BE587F}"/>
              </a:ext>
            </a:extLst>
          </p:cNvPr>
          <p:cNvSpPr txBox="1"/>
          <p:nvPr/>
        </p:nvSpPr>
        <p:spPr>
          <a:xfrm>
            <a:off x="685801" y="1685623"/>
            <a:ext cx="58978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Metal tooling</a:t>
            </a:r>
            <a:r>
              <a:rPr lang="en-US" sz="3200" dirty="0"/>
              <a:t> is a centuries-old </a:t>
            </a:r>
            <a:r>
              <a:rPr lang="en-US" sz="3200" b="1" dirty="0"/>
              <a:t>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Metal tooling is a  soft </a:t>
            </a:r>
            <a:r>
              <a:rPr lang="en-US" sz="3200" b="1" dirty="0"/>
              <a:t>metal</a:t>
            </a:r>
            <a:r>
              <a:rPr lang="en-US" sz="3200" dirty="0"/>
              <a:t> is worked with a rounded </a:t>
            </a:r>
            <a:r>
              <a:rPr lang="en-US" sz="3200" b="1" dirty="0"/>
              <a:t>tool</a:t>
            </a:r>
            <a:r>
              <a:rPr lang="en-US" sz="3200" dirty="0"/>
              <a:t> on the back side in order to create a raised design on the front.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Mexican and South American artists call this </a:t>
            </a:r>
            <a:r>
              <a:rPr lang="en-US" sz="3200" b="1" dirty="0"/>
              <a:t>art</a:t>
            </a:r>
            <a:r>
              <a:rPr lang="en-US" sz="3200" dirty="0"/>
              <a:t> form </a:t>
            </a:r>
            <a:r>
              <a:rPr lang="en-US" sz="3200" dirty="0" err="1"/>
              <a:t>repajado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225126-5B30-A945-AF35-3422DC8E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4" t="8962" r="10830" b="11160"/>
          <a:stretch/>
        </p:blipFill>
        <p:spPr>
          <a:xfrm>
            <a:off x="6445770" y="1523379"/>
            <a:ext cx="4691921" cy="48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14D2-C7D7-4A4E-A5AD-8FE6326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927079" cy="89916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/>
              <a:t>Art technique  -  Embossing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327176-4EAF-0647-AD4A-B654863F3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69720" y="3847893"/>
            <a:ext cx="3073400" cy="254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521E6-6419-AE43-92A3-166CB6BE587F}"/>
              </a:ext>
            </a:extLst>
          </p:cNvPr>
          <p:cNvSpPr txBox="1"/>
          <p:nvPr/>
        </p:nvSpPr>
        <p:spPr>
          <a:xfrm>
            <a:off x="685800" y="1685623"/>
            <a:ext cx="672693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An embossed pattern is raised ridges  against the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A debossed pattern is sunken into the surface of the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So you tool on one side that is  debossed and the other  side is embossed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Color on the embossed 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B1757-0EFA-B349-8A57-35042C7BF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869" y="127208"/>
            <a:ext cx="3924300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C1A2-08AA-204F-8741-E0835F1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68" y="391221"/>
            <a:ext cx="10701866" cy="9786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FFFF00"/>
                </a:highlight>
              </a:rPr>
              <a:t>Safety guidelines - working with metal foil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67F711-48CC-704F-B065-AE343B0790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1411" y="2414256"/>
            <a:ext cx="4040190" cy="337694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3CACC-590F-0346-96C0-38D2F06C3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DB6A7E-0C8D-E74C-92AD-725A7BBB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66" y="1276115"/>
            <a:ext cx="2861734" cy="381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DF19A-0636-1642-8A70-8677F6E1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605" y="1233823"/>
            <a:ext cx="2997200" cy="4064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180F75-8D1D-C74E-9598-4309FBB75B96}"/>
              </a:ext>
            </a:extLst>
          </p:cNvPr>
          <p:cNvSpPr txBox="1"/>
          <p:nvPr/>
        </p:nvSpPr>
        <p:spPr>
          <a:xfrm>
            <a:off x="71505" y="4860367"/>
            <a:ext cx="492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Metal foil can be sharp at the edges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It may be tempting to touch and feel the metal foil 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Be gentle. Do not grasp/snatch the metal.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3D8242-1D9A-BE46-AC84-73868A61FAEA}"/>
              </a:ext>
            </a:extLst>
          </p:cNvPr>
          <p:cNvSpPr txBox="1"/>
          <p:nvPr/>
        </p:nvSpPr>
        <p:spPr>
          <a:xfrm>
            <a:off x="9223010" y="653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647AA1-E4D0-C241-964F-C4503905FF4F}"/>
              </a:ext>
            </a:extLst>
          </p:cNvPr>
          <p:cNvSpPr txBox="1"/>
          <p:nvPr/>
        </p:nvSpPr>
        <p:spPr>
          <a:xfrm>
            <a:off x="9375410" y="217782"/>
            <a:ext cx="1755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26C5066-86E9-CA4E-B327-C28884729356}"/>
              </a:ext>
            </a:extLst>
          </p:cNvPr>
          <p:cNvSpPr txBox="1"/>
          <p:nvPr/>
        </p:nvSpPr>
        <p:spPr>
          <a:xfrm>
            <a:off x="5472246" y="5483426"/>
            <a:ext cx="4875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Never run your fingers along the edges of the metal foil</a:t>
            </a:r>
          </a:p>
          <a:p>
            <a:r>
              <a:rPr lang="en-US" sz="2400" dirty="0">
                <a:solidFill>
                  <a:schemeClr val="bg1"/>
                </a:solidFill>
                <a:highlight>
                  <a:srgbClr val="FFFF00"/>
                </a:highlight>
              </a:rPr>
              <a:t>Just like paper cut it can cut your self </a:t>
            </a:r>
          </a:p>
        </p:txBody>
      </p:sp>
    </p:spTree>
    <p:extLst>
      <p:ext uri="{BB962C8B-B14F-4D97-AF65-F5344CB8AC3E}">
        <p14:creationId xmlns:p14="http://schemas.microsoft.com/office/powerpoint/2010/main" val="42899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9231-D7A5-0A44-8E16-572270B4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3776471" cy="579120"/>
          </a:xfrm>
        </p:spPr>
        <p:txBody>
          <a:bodyPr>
            <a:normAutofit fontScale="90000"/>
          </a:bodyPr>
          <a:lstStyle/>
          <a:p>
            <a:r>
              <a:rPr lang="en-US" dirty="0"/>
              <a:t>Materials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7F081-2F13-DD4C-BF09-7B5340238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57984"/>
            <a:ext cx="7164237" cy="4224527"/>
          </a:xfrm>
        </p:spPr>
        <p:txBody>
          <a:bodyPr>
            <a:normAutofit/>
          </a:bodyPr>
          <a:lstStyle/>
          <a:p>
            <a:r>
              <a:rPr lang="en-US" sz="2400" b="1" dirty="0"/>
              <a:t>6x6 tin foil  (silver for grade 2 &amp; 3)</a:t>
            </a:r>
          </a:p>
          <a:p>
            <a:r>
              <a:rPr lang="en-US" sz="2400" b="1" dirty="0"/>
              <a:t>Grade specific Template </a:t>
            </a:r>
          </a:p>
          <a:p>
            <a:r>
              <a:rPr lang="en-US" sz="2400" b="1" dirty="0"/>
              <a:t>Wooden skewers </a:t>
            </a:r>
          </a:p>
          <a:p>
            <a:r>
              <a:rPr lang="en-US" sz="2400" b="1" dirty="0"/>
              <a:t>Blunt pencil</a:t>
            </a:r>
          </a:p>
          <a:p>
            <a:r>
              <a:rPr lang="en-US" sz="2400" b="1" dirty="0"/>
              <a:t>Tape</a:t>
            </a:r>
          </a:p>
          <a:p>
            <a:r>
              <a:rPr lang="en-US" sz="2400" b="1" dirty="0"/>
              <a:t>Foam sheets</a:t>
            </a:r>
          </a:p>
          <a:p>
            <a:r>
              <a:rPr lang="en-US" sz="2400" b="1" dirty="0"/>
              <a:t>Colored sharpies</a:t>
            </a:r>
          </a:p>
          <a:p>
            <a:r>
              <a:rPr lang="en-US" sz="2400" b="1" dirty="0"/>
              <a:t>Colored construction sheet/any backing paper (All grades)</a:t>
            </a:r>
          </a:p>
          <a:p>
            <a:endParaRPr lang="en-US" sz="24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3C9947-232A-0A40-B29F-DBB0AF7AB4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239859" y="609601"/>
            <a:ext cx="4157874" cy="3281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99E40-44B6-1C45-B0A0-4BAC33B39F9F}"/>
              </a:ext>
            </a:extLst>
          </p:cNvPr>
          <p:cNvSpPr txBox="1"/>
          <p:nvPr/>
        </p:nvSpPr>
        <p:spPr>
          <a:xfrm>
            <a:off x="10141661" y="731443"/>
            <a:ext cx="1562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GRADE 2&amp;3</a:t>
            </a:r>
          </a:p>
        </p:txBody>
      </p:sp>
    </p:spTree>
    <p:extLst>
      <p:ext uri="{BB962C8B-B14F-4D97-AF65-F5344CB8AC3E}">
        <p14:creationId xmlns:p14="http://schemas.microsoft.com/office/powerpoint/2010/main" val="35217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Tooling (All grades)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34280" y="1667435"/>
            <a:ext cx="2578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1:Place the foam sheet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8D6B5CB5-BE0C-9C40-9E93-BB1E28A2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71078" y="3918653"/>
            <a:ext cx="3060713" cy="22499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158921" y="1667435"/>
            <a:ext cx="2475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2: Then place  the tin foil on the foam sheet and tape it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6009288" y="1667435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3: Place the template on the foam sheet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8972559" y="650973"/>
            <a:ext cx="2475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Step 4: Tape the template and the foil  on the both sides on the foam sheet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B2FC4F-2776-FE46-BBA4-31A29518E8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 rot="10800000">
            <a:off x="5628037" y="3742943"/>
            <a:ext cx="3495221" cy="2621415"/>
          </a:xfrm>
        </p:spPr>
      </p:pic>
    </p:spTree>
    <p:extLst>
      <p:ext uri="{BB962C8B-B14F-4D97-AF65-F5344CB8AC3E}">
        <p14:creationId xmlns:p14="http://schemas.microsoft.com/office/powerpoint/2010/main" val="8083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Tooling &amp; Embossing (All grades)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34280" y="2365787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5: trace the image hard and connect the dots  using a blunt pencil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3130225" y="2036645"/>
            <a:ext cx="2475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6: Remove the tape and the template once completed</a:t>
            </a:r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371A6100-1995-0445-B32F-5042F81BB4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16" r="7916"/>
          <a:stretch/>
        </p:blipFill>
        <p:spPr>
          <a:xfrm rot="10800000">
            <a:off x="5810098" y="3852040"/>
            <a:ext cx="2736355" cy="2438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5634503" y="1851979"/>
            <a:ext cx="2906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7: Retrace the lines using wooden skewers or pencil  to make sure the tooling has depth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C1634320-8DC3-8C44-8657-58D28D10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8778313" y="3880372"/>
            <a:ext cx="3251075" cy="24383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D4428-9CCA-2746-9057-1FE444798F46}"/>
              </a:ext>
            </a:extLst>
          </p:cNvPr>
          <p:cNvSpPr txBox="1"/>
          <p:nvPr/>
        </p:nvSpPr>
        <p:spPr>
          <a:xfrm>
            <a:off x="8822716" y="1925778"/>
            <a:ext cx="24755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8 : Flip the foil to see the embossed side</a:t>
            </a:r>
          </a:p>
          <a:p>
            <a:r>
              <a:rPr lang="en-US" sz="2400" dirty="0"/>
              <a:t>(The ridges are clear)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DE34FCF-6666-8942-898B-3CB0781B0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10566857">
            <a:off x="326394" y="4591198"/>
            <a:ext cx="2291355" cy="171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64B3567-CFE1-8747-9D4B-2685A35B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1183" r="21183"/>
          <a:stretch/>
        </p:blipFill>
        <p:spPr bwMode="auto">
          <a:xfrm>
            <a:off x="3130225" y="3624773"/>
            <a:ext cx="2222993" cy="289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F8C84-3ACA-8B4D-A17C-E43B4C5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for Tooling &amp; Embossing (All grades)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83569A4-8019-734D-B659-9BDFCD9D4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 rot="10800000">
            <a:off x="250864" y="4674111"/>
            <a:ext cx="2664709" cy="199853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162A7-F663-1945-B468-25FCE2574769}"/>
              </a:ext>
            </a:extLst>
          </p:cNvPr>
          <p:cNvSpPr txBox="1"/>
          <p:nvPr/>
        </p:nvSpPr>
        <p:spPr>
          <a:xfrm>
            <a:off x="250864" y="1996455"/>
            <a:ext cx="42217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9: Retrace both outside the shapes and inside the shapes with the back of wooden stick or back of the pencil that has eraser. </a:t>
            </a:r>
          </a:p>
          <a:p>
            <a:r>
              <a:rPr lang="en-US" sz="2400" dirty="0"/>
              <a:t>- </a:t>
            </a:r>
            <a:r>
              <a:rPr lang="en-US" sz="2400" dirty="0">
                <a:solidFill>
                  <a:schemeClr val="bg1"/>
                </a:solidFill>
              </a:rPr>
              <a:t>Remember to add action marks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D17468-CBBC-3443-98CF-2832FDBE0269}"/>
              </a:ext>
            </a:extLst>
          </p:cNvPr>
          <p:cNvSpPr txBox="1"/>
          <p:nvPr/>
        </p:nvSpPr>
        <p:spPr>
          <a:xfrm>
            <a:off x="5372513" y="1498134"/>
            <a:ext cx="33336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10: The raised lines are the embossed part(protruding lines) – Color only the inside of the heart and person  with sharpie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A6C1-53C8-FD49-8ECE-8C60611865BC}"/>
              </a:ext>
            </a:extLst>
          </p:cNvPr>
          <p:cNvSpPr txBox="1"/>
          <p:nvPr/>
        </p:nvSpPr>
        <p:spPr>
          <a:xfrm>
            <a:off x="8828407" y="2005614"/>
            <a:ext cx="3333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Step 11: Place foil on the backing paper. Tape the  four corners and write your name.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915EBD6-89D8-E64D-AB04-43A8D30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31" y="3397235"/>
            <a:ext cx="1154081" cy="109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22">
            <a:extLst>
              <a:ext uri="{FF2B5EF4-FFF2-40B4-BE49-F238E27FC236}">
                <a16:creationId xmlns:a16="http://schemas.microsoft.com/office/drawing/2014/main" id="{A8529AF1-D4FE-8C45-898D-67B80A647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23" t="15376" r="23600" b="18197"/>
          <a:stretch/>
        </p:blipFill>
        <p:spPr>
          <a:xfrm>
            <a:off x="5687114" y="4000668"/>
            <a:ext cx="2664711" cy="2640510"/>
          </a:xfrm>
          <a:prstGeom prst="rect">
            <a:avLst/>
          </a:prstGeom>
        </p:spPr>
      </p:pic>
      <p:pic>
        <p:nvPicPr>
          <p:cNvPr id="14" name="Content Placeholder 22">
            <a:extLst>
              <a:ext uri="{FF2B5EF4-FFF2-40B4-BE49-F238E27FC236}">
                <a16:creationId xmlns:a16="http://schemas.microsoft.com/office/drawing/2014/main" id="{F9463BDE-3200-6A4A-A58E-14CB34C87E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420457" y="3806458"/>
            <a:ext cx="3520679" cy="26405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8E92F-2EE0-F340-95AC-CBE58B1872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808" y="4551364"/>
            <a:ext cx="2566923" cy="192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7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igue1-en-direct.com/wp-content/uploads/Keith-Haring.jpg">
            <a:extLst>
              <a:ext uri="{FF2B5EF4-FFF2-40B4-BE49-F238E27FC236}">
                <a16:creationId xmlns:a16="http://schemas.microsoft.com/office/drawing/2014/main" id="{BC00B495-51A7-5147-A64E-08C19237F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2"/>
          <a:stretch/>
        </p:blipFill>
        <p:spPr bwMode="auto">
          <a:xfrm>
            <a:off x="1202839" y="2074202"/>
            <a:ext cx="3194958" cy="410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2A9D9B-6148-A34E-9D03-C4A163FB365F}"/>
              </a:ext>
            </a:extLst>
          </p:cNvPr>
          <p:cNvSpPr/>
          <p:nvPr/>
        </p:nvSpPr>
        <p:spPr>
          <a:xfrm>
            <a:off x="3050156" y="518865"/>
            <a:ext cx="4971361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Keith Haring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6027A-7B5C-324E-8CB3-BBBE098BCA72}"/>
              </a:ext>
            </a:extLst>
          </p:cNvPr>
          <p:cNvSpPr txBox="1"/>
          <p:nvPr/>
        </p:nvSpPr>
        <p:spPr>
          <a:xfrm>
            <a:off x="4920315" y="1834166"/>
            <a:ext cx="5528229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Born on May 4, 1958, in Reading, Pennsylvania.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Famous for  his bold drawings/color, cartoon, pop art, graffiti art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Fascinated by the popular cartoon art of Walt Disney and Charles Schultz.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Studied art in New York visual arts university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He created his own store to sell his art on objects and everyday items.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He did numerous workshops for children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He left the world on Feb 16, 1990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latin typeface="Arial" charset="0"/>
              </a:rPr>
              <a:t>His work is exhibited in famous museums around the world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26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36F0-E819-674D-9C2A-30154F572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show – May 10 – 5:00pm – 7:00pm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C7100-66F3-9D4C-A1A6-4EC304F94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6"/>
            <a:ext cx="10563044" cy="4431261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2022 Art Show -</a:t>
            </a:r>
            <a:r>
              <a:rPr lang="en-US" sz="2800" dirty="0">
                <a:hlinkClick r:id="rId2"/>
              </a:rPr>
              <a:t>https://</a:t>
            </a:r>
            <a:r>
              <a:rPr lang="en-US" sz="2800" dirty="0" err="1">
                <a:hlinkClick r:id="rId2"/>
              </a:rPr>
              <a:t>www.youtube.com</a:t>
            </a:r>
            <a:r>
              <a:rPr lang="en-US" sz="2800" dirty="0">
                <a:hlinkClick r:id="rId2"/>
              </a:rPr>
              <a:t>/</a:t>
            </a:r>
            <a:r>
              <a:rPr lang="en-US" sz="2800" dirty="0" err="1">
                <a:hlinkClick r:id="rId2"/>
              </a:rPr>
              <a:t>watch?v</a:t>
            </a:r>
            <a:r>
              <a:rPr lang="en-US" sz="2800" dirty="0">
                <a:hlinkClick r:id="rId2"/>
              </a:rPr>
              <a:t>=qI19l1ugCA4</a:t>
            </a:r>
            <a:endParaRPr lang="en-US" sz="2800" dirty="0"/>
          </a:p>
          <a:p>
            <a:r>
              <a:rPr lang="en-US" sz="2800" dirty="0"/>
              <a:t>Interactive mural in the amphitheater</a:t>
            </a:r>
          </a:p>
          <a:p>
            <a:r>
              <a:rPr lang="en-US" sz="2800" dirty="0"/>
              <a:t>2 pieces of art per class  - Choose here by April 15</a:t>
            </a:r>
            <a:r>
              <a:rPr lang="en-US" sz="2800" baseline="30000" dirty="0"/>
              <a:t>th</a:t>
            </a:r>
          </a:p>
          <a:p>
            <a:r>
              <a:rPr lang="en-US" sz="2800" dirty="0"/>
              <a:t>2 Labels will be created</a:t>
            </a:r>
            <a:endParaRPr lang="en-US" sz="2800" baseline="30000" dirty="0"/>
          </a:p>
          <a:p>
            <a:r>
              <a:rPr lang="en-US" sz="2800" dirty="0"/>
              <a:t>Mounting instructions – given at the next meeting  - Mounted art to be submitted by May 5</a:t>
            </a:r>
            <a:r>
              <a:rPr lang="en-US" sz="2800" baseline="30000" dirty="0"/>
              <a:t>th</a:t>
            </a:r>
            <a:r>
              <a:rPr lang="en-US" sz="2800" dirty="0"/>
              <a:t> </a:t>
            </a:r>
          </a:p>
          <a:p>
            <a:r>
              <a:rPr lang="en-US" sz="2800" dirty="0"/>
              <a:t>Mounting materials (April 23 in the MPR) – other days following the April 23 in art room </a:t>
            </a:r>
          </a:p>
          <a:p>
            <a:r>
              <a:rPr lang="en-US" sz="2800" dirty="0"/>
              <a:t>Volunteers needed – Day of the event – Sign up genius will be sent – Please sign up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28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Untitled">
            <a:extLst>
              <a:ext uri="{FF2B5EF4-FFF2-40B4-BE49-F238E27FC236}">
                <a16:creationId xmlns:a16="http://schemas.microsoft.com/office/drawing/2014/main" id="{DC12014D-0FD4-0049-BCBC-B94DFACD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64" y="1047318"/>
            <a:ext cx="2646760" cy="498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1">
            <a:extLst>
              <a:ext uri="{FF2B5EF4-FFF2-40B4-BE49-F238E27FC236}">
                <a16:creationId xmlns:a16="http://schemas.microsoft.com/office/drawing/2014/main" id="{E1B73215-B8E1-E347-8E2A-A3E3C8C7B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784" y="848868"/>
            <a:ext cx="39860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/>
              <a:t>Photos of some of his Subway Drawings:</a:t>
            </a:r>
          </a:p>
        </p:txBody>
      </p:sp>
      <p:pic>
        <p:nvPicPr>
          <p:cNvPr id="4" name="Picture 5" descr="Untitled">
            <a:extLst>
              <a:ext uri="{FF2B5EF4-FFF2-40B4-BE49-F238E27FC236}">
                <a16:creationId xmlns:a16="http://schemas.microsoft.com/office/drawing/2014/main" id="{CDC82CDE-6B28-3349-B7D1-C244DA67C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285" y="1047318"/>
            <a:ext cx="2484834" cy="4982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3.bp.blogspot.com/_Mgrpk59n2b0/TG0ZcBcPYII/AAAAAAAAAAM/HI-FCMsajrc/s1600/keith+haring+mural.jpg">
            <a:extLst>
              <a:ext uri="{FF2B5EF4-FFF2-40B4-BE49-F238E27FC236}">
                <a16:creationId xmlns:a16="http://schemas.microsoft.com/office/drawing/2014/main" id="{BF970938-5BEA-5D44-A5C1-2C0E1927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/>
          <a:stretch>
            <a:fillRect/>
          </a:stretch>
        </p:blipFill>
        <p:spPr bwMode="auto">
          <a:xfrm>
            <a:off x="288947" y="2087146"/>
            <a:ext cx="5601256" cy="392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70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B1571-13F4-8B4B-862C-72A05F5C3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transferred stick figures into work of art</a:t>
            </a:r>
          </a:p>
        </p:txBody>
      </p:sp>
      <p:pic>
        <p:nvPicPr>
          <p:cNvPr id="5" name="Content Placeholder 4">
            <a:hlinkClick r:id="rId2"/>
            <a:extLst>
              <a:ext uri="{FF2B5EF4-FFF2-40B4-BE49-F238E27FC236}">
                <a16:creationId xmlns:a16="http://schemas.microsoft.com/office/drawing/2014/main" id="{27109B60-7C37-8A49-A47D-FA24C61E3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77440" y="2420292"/>
            <a:ext cx="6144768" cy="432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76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farm6.staticflickr.com/5307/5851466553_cbb1c86385_z.jpg">
            <a:extLst>
              <a:ext uri="{FF2B5EF4-FFF2-40B4-BE49-F238E27FC236}">
                <a16:creationId xmlns:a16="http://schemas.microsoft.com/office/drawing/2014/main" id="{9D554E18-55C2-6C4B-9FAC-E732A0B8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308" y="857250"/>
            <a:ext cx="3912449" cy="295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http://fc07.deviantart.net/fs6/i/2005/060/8/4/keith_haring_shoes_by_VLN.jpg">
            <a:extLst>
              <a:ext uri="{FF2B5EF4-FFF2-40B4-BE49-F238E27FC236}">
                <a16:creationId xmlns:a16="http://schemas.microsoft.com/office/drawing/2014/main" id="{1CECAB6F-7158-4042-9076-2E8EF0EB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449" y="857251"/>
            <a:ext cx="394335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99FE68-7832-284F-8C33-6C8361AC62B5}"/>
              </a:ext>
            </a:extLst>
          </p:cNvPr>
          <p:cNvSpPr/>
          <p:nvPr/>
        </p:nvSpPr>
        <p:spPr>
          <a:xfrm>
            <a:off x="2254333" y="4843781"/>
            <a:ext cx="8110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4000" dirty="0"/>
              <a:t>He would draw and paint on almost anything and everything</a:t>
            </a:r>
          </a:p>
        </p:txBody>
      </p:sp>
    </p:spTree>
    <p:extLst>
      <p:ext uri="{BB962C8B-B14F-4D97-AF65-F5344CB8AC3E}">
        <p14:creationId xmlns:p14="http://schemas.microsoft.com/office/powerpoint/2010/main" val="3082499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4FBEB1A6-95DC-8E45-A23C-D313AD4DB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741761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  <a:p>
            <a:pPr lvl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0483" name="Rectangle 5">
            <a:extLst>
              <a:ext uri="{FF2B5EF4-FFF2-40B4-BE49-F238E27FC236}">
                <a16:creationId xmlns:a16="http://schemas.microsoft.com/office/drawing/2014/main" id="{E9104EC4-B121-B446-9CD5-20F9B2A54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358504"/>
            <a:ext cx="6858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0484" name="Rectangle 8">
            <a:extLst>
              <a:ext uri="{FF2B5EF4-FFF2-40B4-BE49-F238E27FC236}">
                <a16:creationId xmlns:a16="http://schemas.microsoft.com/office/drawing/2014/main" id="{6729B04C-C7D6-934F-B302-B29BF92D4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1541861"/>
            <a:ext cx="6858000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5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20485" name="Rectangle 9">
            <a:extLst>
              <a:ext uri="{FF2B5EF4-FFF2-40B4-BE49-F238E27FC236}">
                <a16:creationId xmlns:a16="http://schemas.microsoft.com/office/drawing/2014/main" id="{2CDA2D06-A766-214E-8DB2-E215BD84D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044306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20486" name="Picture 7" descr="http://www.xbreaker.com/UploadFiles/20066192519678.jpg">
            <a:hlinkClick r:id="rId2"/>
            <a:extLst>
              <a:ext uri="{FF2B5EF4-FFF2-40B4-BE49-F238E27FC236}">
                <a16:creationId xmlns:a16="http://schemas.microsoft.com/office/drawing/2014/main" id="{42F67894-35BA-144A-872F-A914F739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1" y="838200"/>
            <a:ext cx="3857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">
            <a:extLst>
              <a:ext uri="{FF2B5EF4-FFF2-40B4-BE49-F238E27FC236}">
                <a16:creationId xmlns:a16="http://schemas.microsoft.com/office/drawing/2014/main" id="{92B62E67-F17E-AA4A-BF11-09D1B3A4F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650" y="1793082"/>
            <a:ext cx="1600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  He painted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 his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own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 car,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 and…</a:t>
            </a:r>
          </a:p>
        </p:txBody>
      </p:sp>
    </p:spTree>
    <p:extLst>
      <p:ext uri="{BB962C8B-B14F-4D97-AF65-F5344CB8AC3E}">
        <p14:creationId xmlns:p14="http://schemas.microsoft.com/office/powerpoint/2010/main" val="2483635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1CA98A12-278F-4849-964E-ECC6BBE0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1" y="857250"/>
            <a:ext cx="574595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>
            <a:extLst>
              <a:ext uri="{FF2B5EF4-FFF2-40B4-BE49-F238E27FC236}">
                <a16:creationId xmlns:a16="http://schemas.microsoft.com/office/drawing/2014/main" id="{F81D76D4-C492-0449-AD52-230A2DF78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1450" y="5429250"/>
            <a:ext cx="417195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300"/>
              <a:t>     …EVEN HIMSELF!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817B738-AD1D-3F4E-AE14-70948C475BE6}"/>
                  </a:ext>
                </a:extLst>
              </p14:cNvPr>
              <p14:cNvContentPartPr/>
              <p14:nvPr/>
            </p14:nvContentPartPr>
            <p14:xfrm>
              <a:off x="4641235" y="1213901"/>
              <a:ext cx="3480120" cy="33188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817B738-AD1D-3F4E-AE14-70948C475B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87235" y="1105913"/>
                <a:ext cx="3587760" cy="353445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7019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farm1.staticflickr.com/1/884168_99fcefd76a.jpg">
            <a:extLst>
              <a:ext uri="{FF2B5EF4-FFF2-40B4-BE49-F238E27FC236}">
                <a16:creationId xmlns:a16="http://schemas.microsoft.com/office/drawing/2014/main" id="{A1BD548C-78B4-2044-8C23-B529AC0DB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1">
            <a:extLst>
              <a:ext uri="{FF2B5EF4-FFF2-40B4-BE49-F238E27FC236}">
                <a16:creationId xmlns:a16="http://schemas.microsoft.com/office/drawing/2014/main" id="{2A8F2A4D-D534-EC4A-B708-0A8992FB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0" y="857251"/>
            <a:ext cx="1714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chemeClr val="bg1"/>
                </a:solidFill>
              </a:rPr>
              <a:t>He opened a  store in New York to sell his own artwork.</a:t>
            </a:r>
          </a:p>
        </p:txBody>
      </p:sp>
    </p:spTree>
    <p:extLst>
      <p:ext uri="{BB962C8B-B14F-4D97-AF65-F5344CB8AC3E}">
        <p14:creationId xmlns:p14="http://schemas.microsoft.com/office/powerpoint/2010/main" val="1037593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3.bp.blogspot.com/_WubeN06WLXQ/S7bavOna_aI/AAAAAAAACZE/YyNzG3eXtXk/s1600/keith_haring.jpg">
            <a:extLst>
              <a:ext uri="{FF2B5EF4-FFF2-40B4-BE49-F238E27FC236}">
                <a16:creationId xmlns:a16="http://schemas.microsoft.com/office/drawing/2014/main" id="{803FF320-9B1E-624D-9F96-2173E6DA8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857252"/>
            <a:ext cx="6229350" cy="466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Box 1">
            <a:extLst>
              <a:ext uri="{FF2B5EF4-FFF2-40B4-BE49-F238E27FC236}">
                <a16:creationId xmlns:a16="http://schemas.microsoft.com/office/drawing/2014/main" id="{283A71E0-FC8E-3C48-8C56-CCED6B934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3281" y="5541169"/>
            <a:ext cx="6115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/>
              <a:t>He painted the inside in his own signature style.</a:t>
            </a:r>
          </a:p>
        </p:txBody>
      </p:sp>
    </p:spTree>
    <p:extLst>
      <p:ext uri="{BB962C8B-B14F-4D97-AF65-F5344CB8AC3E}">
        <p14:creationId xmlns:p14="http://schemas.microsoft.com/office/powerpoint/2010/main" val="3360384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8D4585"/>
      </a:dk2>
      <a:lt2>
        <a:srgbClr val="E7E6E6"/>
      </a:lt2>
      <a:accent1>
        <a:srgbClr val="F35AE6"/>
      </a:accent1>
      <a:accent2>
        <a:srgbClr val="FC5283"/>
      </a:accent2>
      <a:accent3>
        <a:srgbClr val="F67C64"/>
      </a:accent3>
      <a:accent4>
        <a:srgbClr val="F89F65"/>
      </a:accent4>
      <a:accent5>
        <a:srgbClr val="55C6BA"/>
      </a:accent5>
      <a:accent6>
        <a:srgbClr val="84A3FD"/>
      </a:accent6>
      <a:hlink>
        <a:srgbClr val="6ED4F6"/>
      </a:hlink>
      <a:folHlink>
        <a:srgbClr val="9FECFC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7D30EEFE-7128-4DE5-8A0D-8D4EF32CB0A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{C4635347-267D-B647-AE4A-D1908003AD62}tf10001057</Template>
  <TotalTime>270</TotalTime>
  <Words>744</Words>
  <Application>Microsoft Macintosh PowerPoint</Application>
  <PresentationFormat>Widescreen</PresentationFormat>
  <Paragraphs>81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Ayuthaya</vt:lpstr>
      <vt:lpstr>Calibri</vt:lpstr>
      <vt:lpstr>Times New Roman</vt:lpstr>
      <vt:lpstr>Trebuchet MS</vt:lpstr>
      <vt:lpstr>Berlin</vt:lpstr>
      <vt:lpstr>Embossed figures in motion – Keith Haring March 2023 Rajee Subramanian</vt:lpstr>
      <vt:lpstr>PowerPoint Presentation</vt:lpstr>
      <vt:lpstr>PowerPoint Presentation</vt:lpstr>
      <vt:lpstr>He transferred stick figures into work of 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kinds of things could you buy at the  Pop Shop? </vt:lpstr>
      <vt:lpstr>PowerPoint Presentation</vt:lpstr>
      <vt:lpstr>Art Principles Movement &amp; Rhythm</vt:lpstr>
      <vt:lpstr>Art technique  -  Metal Tooling</vt:lpstr>
      <vt:lpstr>Art technique  -  Embossing</vt:lpstr>
      <vt:lpstr>Safety guidelines - working with metal foil</vt:lpstr>
      <vt:lpstr>Materials </vt:lpstr>
      <vt:lpstr>Procedure for Tooling (All grades)</vt:lpstr>
      <vt:lpstr>Procedure for Tooling &amp; Embossing (All grades)</vt:lpstr>
      <vt:lpstr>Procedure for Tooling &amp; Embossing (All grades)</vt:lpstr>
      <vt:lpstr>Art show – May 10 – 5:00pm – 7:00pm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Embossed figures in motion – Keith Haring March 2023</dc:title>
  <dc:creator>Microsoft Office User</dc:creator>
  <cp:lastModifiedBy>Microsoft Office User</cp:lastModifiedBy>
  <cp:revision>2</cp:revision>
  <dcterms:created xsi:type="dcterms:W3CDTF">2023-03-09T15:21:45Z</dcterms:created>
  <dcterms:modified xsi:type="dcterms:W3CDTF">2023-03-09T19:52:16Z</dcterms:modified>
</cp:coreProperties>
</file>