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46"/>
  </p:normalViewPr>
  <p:slideViewPr>
    <p:cSldViewPr snapToGrid="0" snapToObjects="1">
      <p:cViewPr varScale="1">
        <p:scale>
          <a:sx n="76" d="100"/>
          <a:sy n="76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F69D-7A9F-764C-B747-639ED6AE911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E7B9B186-DA8D-3B42-9C3D-E4F77FD54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72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F69D-7A9F-764C-B747-639ED6AE911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B186-DA8D-3B42-9C3D-E4F77FD54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00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F69D-7A9F-764C-B747-639ED6AE911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B186-DA8D-3B42-9C3D-E4F77FD54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F69D-7A9F-764C-B747-639ED6AE911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B186-DA8D-3B42-9C3D-E4F77FD54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4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DD5F69D-7A9F-764C-B747-639ED6AE911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E7B9B186-DA8D-3B42-9C3D-E4F77FD54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9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F69D-7A9F-764C-B747-639ED6AE911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B186-DA8D-3B42-9C3D-E4F77FD54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2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F69D-7A9F-764C-B747-639ED6AE911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B186-DA8D-3B42-9C3D-E4F77FD5471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3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F69D-7A9F-764C-B747-639ED6AE911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B186-DA8D-3B42-9C3D-E4F77FD5471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936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F69D-7A9F-764C-B747-639ED6AE911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B186-DA8D-3B42-9C3D-E4F77FD54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47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F69D-7A9F-764C-B747-639ED6AE911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B186-DA8D-3B42-9C3D-E4F77FD54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59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0DD5F69D-7A9F-764C-B747-639ED6AE9117}" type="datetimeFigureOut">
              <a:rPr lang="en-US" smtClean="0"/>
              <a:t>4/10/23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B186-DA8D-3B42-9C3D-E4F77FD54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58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26000">
              <a:schemeClr val="accent4">
                <a:lumMod val="20000"/>
                <a:lumOff val="80000"/>
              </a:schemeClr>
            </a:gs>
            <a:gs pos="69000">
              <a:schemeClr val="accent4">
                <a:lumMod val="60000"/>
                <a:lumOff val="40000"/>
              </a:schemeClr>
            </a:gs>
            <a:gs pos="100000">
              <a:srgbClr val="7030A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DD5F69D-7A9F-764C-B747-639ED6AE9117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7B9B186-DA8D-3B42-9C3D-E4F77FD54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3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Plus_symbol.svg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6.jpg!d"/><Relationship Id="rId7" Type="http://schemas.openxmlformats.org/officeDocument/2006/relationships/image" Target="../media/image8.png"/><Relationship Id="rId12" Type="http://schemas.openxmlformats.org/officeDocument/2006/relationships/hyperlink" Target="https://blog.libero.it/maresogno67/14358005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shovel-trowel-digging-equipment-575661/" TargetMode="External"/><Relationship Id="rId11" Type="http://schemas.openxmlformats.org/officeDocument/2006/relationships/image" Target="../media/image10.jpg"/><Relationship Id="rId5" Type="http://schemas.openxmlformats.org/officeDocument/2006/relationships/image" Target="../media/image7.png"/><Relationship Id="rId10" Type="http://schemas.openxmlformats.org/officeDocument/2006/relationships/hyperlink" Target="https://openclipart.org/detail/38857/fwd__bubble_hand_drawn-by-rejon-177666" TargetMode="External"/><Relationship Id="rId4" Type="http://schemas.openxmlformats.org/officeDocument/2006/relationships/hyperlink" Target="https://pxhere.com/en/photo/910019" TargetMode="External"/><Relationship Id="rId9" Type="http://schemas.openxmlformats.org/officeDocument/2006/relationships/image" Target="../media/image9.png"/><Relationship Id="rId14" Type="http://schemas.openxmlformats.org/officeDocument/2006/relationships/hyperlink" Target="https://www.pngall.com/equal-sign-png/download/5766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racticalselfreliance.com/making-clay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youtu.be/08mkqd7Skm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https://thepotterywheel.com/how-to-make-a-pinch-pot/" TargetMode="External"/><Relationship Id="rId7" Type="http://schemas.openxmlformats.org/officeDocument/2006/relationships/hyperlink" Target="https://artfulparent.com/clay-projects-for-kids-clay-coil-hearts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hyperlink" Target="https://isfdn.org/art-docent-lessons/2nd-grade/rooster-wall-pocket/" TargetMode="External"/><Relationship Id="rId4" Type="http://schemas.openxmlformats.org/officeDocument/2006/relationships/image" Target="../media/image18.jpg"/><Relationship Id="rId9" Type="http://schemas.openxmlformats.org/officeDocument/2006/relationships/hyperlink" Target="https://www.pinterest.com/pin/409123947401068786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drive.google.com/file/d/1LAhG-ifoWdxBl1UBpwTTl8a5A61GGTpe/view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DCD0-9143-A044-985D-8C9ADDF0B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467" y="1432223"/>
            <a:ext cx="10634133" cy="3035808"/>
          </a:xfrm>
        </p:spPr>
        <p:txBody>
          <a:bodyPr/>
          <a:lstStyle/>
          <a:p>
            <a:r>
              <a:rPr lang="en-US" sz="7100" dirty="0"/>
              <a:t>Clay project – Grade 2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BD9C7-73FC-7742-AE69-FA54655BC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1848" y="5642187"/>
            <a:ext cx="3857752" cy="106984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April 2023 </a:t>
            </a:r>
          </a:p>
          <a:p>
            <a:r>
              <a:rPr lang="en-US" dirty="0" err="1"/>
              <a:t>Rajee</a:t>
            </a:r>
            <a:r>
              <a:rPr lang="en-US" dirty="0"/>
              <a:t> Subramanian</a:t>
            </a:r>
          </a:p>
          <a:p>
            <a:r>
              <a:rPr lang="en-US" dirty="0"/>
              <a:t>Quail Run Elementary </a:t>
            </a:r>
          </a:p>
        </p:txBody>
      </p:sp>
    </p:spTree>
    <p:extLst>
      <p:ext uri="{BB962C8B-B14F-4D97-AF65-F5344CB8AC3E}">
        <p14:creationId xmlns:p14="http://schemas.microsoft.com/office/powerpoint/2010/main" val="1768333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7FD09-8028-A045-9E2B-C6043EB7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027" y="1394847"/>
            <a:ext cx="2823906" cy="22037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Score the wings, feathers on the tail and the beak</a:t>
            </a:r>
          </a:p>
          <a:p>
            <a:r>
              <a:rPr lang="en-US" dirty="0">
                <a:solidFill>
                  <a:schemeClr val="tx1"/>
                </a:solidFill>
              </a:rPr>
              <a:t>Make a hole for the eyes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BD7081C-8D89-984E-9366-153E46971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 rot="5400000">
            <a:off x="310495" y="4168487"/>
            <a:ext cx="2600034" cy="1950026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997AFE-5442-C047-A6F1-44430FB0B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32636" y="1225210"/>
            <a:ext cx="2823906" cy="2203790"/>
          </a:xfrm>
        </p:spPr>
        <p:txBody>
          <a:bodyPr>
            <a:normAutofit fontScale="700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Do not add too many lines on your bird. Keep it simple</a:t>
            </a:r>
          </a:p>
          <a:p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5EDE17D-570F-AF45-BFAC-050F69AC79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 rot="5400000">
            <a:off x="3527417" y="4235516"/>
            <a:ext cx="2530369" cy="27146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729F61-62D1-F148-8186-4D08C300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76" y="218719"/>
            <a:ext cx="7608738" cy="1309714"/>
          </a:xfrm>
        </p:spPr>
        <p:txBody>
          <a:bodyPr>
            <a:normAutofit fontScale="90000"/>
          </a:bodyPr>
          <a:lstStyle/>
          <a:p>
            <a:r>
              <a:rPr lang="en-US" dirty="0"/>
              <a:t>Grade 2 Procedure other than shaping the bird 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78EE62-E951-2A43-9640-6A658B1DE2BB}"/>
              </a:ext>
            </a:extLst>
          </p:cNvPr>
          <p:cNvSpPr txBox="1">
            <a:spLocks/>
          </p:cNvSpPr>
          <p:nvPr/>
        </p:nvSpPr>
        <p:spPr>
          <a:xfrm>
            <a:off x="3767690" y="1521049"/>
            <a:ext cx="2223388" cy="2874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Using the back of the skewer sticks make a hole and wiggle around to make the hole big so we can tie the yarn to help display the art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BF9CF3-0BEB-FC4C-9752-41225081DA23}"/>
              </a:ext>
            </a:extLst>
          </p:cNvPr>
          <p:cNvSpPr txBox="1">
            <a:spLocks/>
          </p:cNvSpPr>
          <p:nvPr/>
        </p:nvSpPr>
        <p:spPr>
          <a:xfrm>
            <a:off x="9039299" y="3210291"/>
            <a:ext cx="3067978" cy="3126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Paint using acrylic paint.  </a:t>
            </a:r>
          </a:p>
          <a:p>
            <a:r>
              <a:rPr lang="en-US" dirty="0">
                <a:solidFill>
                  <a:schemeClr val="tx1"/>
                </a:solidFill>
              </a:rPr>
              <a:t>Use only 2 or maximum 3 colors.  Wash your brush in between colors.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F04D40-3E12-6642-944C-A7E45798EF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5880100" y="3857625"/>
            <a:ext cx="3429000" cy="2571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D18EDE-C12C-6A4E-9763-CD79B066C5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8687573" y="242557"/>
            <a:ext cx="342900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3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7FD09-8028-A045-9E2B-C6043EB7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933" y="1022888"/>
            <a:ext cx="2921000" cy="166544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Please ask the students to drop the stamps into the cup of water so the acrylic paint is easy to clean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BD7081C-8D89-984E-9366-153E46971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 rot="5400000">
            <a:off x="130784" y="3185901"/>
            <a:ext cx="3249296" cy="243697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997AFE-5442-C047-A6F1-44430FB0B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32636" y="1225210"/>
            <a:ext cx="2823906" cy="2203790"/>
          </a:xfrm>
        </p:spPr>
        <p:txBody>
          <a:bodyPr>
            <a:normAutofit fontScale="775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Tie a piece of yarn so it can be displayed hanging. </a:t>
            </a:r>
          </a:p>
          <a:p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5EDE17D-570F-AF45-BFAC-050F69AC79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 rot="5400000">
            <a:off x="3308561" y="3788253"/>
            <a:ext cx="2874028" cy="2155521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729F61-62D1-F148-8186-4D08C300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75" y="218719"/>
            <a:ext cx="9360047" cy="604241"/>
          </a:xfrm>
        </p:spPr>
        <p:txBody>
          <a:bodyPr>
            <a:normAutofit fontScale="90000"/>
          </a:bodyPr>
          <a:lstStyle/>
          <a:p>
            <a:r>
              <a:rPr lang="en-US" dirty="0"/>
              <a:t>Final Grade 2 clean up and finishing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78EE62-E951-2A43-9640-6A658B1DE2BB}"/>
              </a:ext>
            </a:extLst>
          </p:cNvPr>
          <p:cNvSpPr txBox="1">
            <a:spLocks/>
          </p:cNvSpPr>
          <p:nvPr/>
        </p:nvSpPr>
        <p:spPr>
          <a:xfrm>
            <a:off x="3572353" y="890090"/>
            <a:ext cx="2223388" cy="2874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The art piece needs to dry at least 2 days then you can add mod podge if you prefer. Not mandatory. 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BF9CF3-0BEB-FC4C-9752-41225081DA23}"/>
              </a:ext>
            </a:extLst>
          </p:cNvPr>
          <p:cNvSpPr txBox="1">
            <a:spLocks/>
          </p:cNvSpPr>
          <p:nvPr/>
        </p:nvSpPr>
        <p:spPr>
          <a:xfrm>
            <a:off x="9535528" y="3210291"/>
            <a:ext cx="2119526" cy="3126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Please take time to wash the placemat, brush, cookie cutters and the brush thoroughly so the next class can have a clean set to work with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29C892-DBCC-4D4A-9739-B5510C6348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55519" y="816747"/>
            <a:ext cx="3199676" cy="23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DE0344-5188-3F4A-B473-97B7C905A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clay?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532159-2DA1-8043-9F59-091EC6BFA0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59" y="637998"/>
            <a:ext cx="4051300" cy="405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82B09F-F7B0-5E49-A4F1-6AF2078ED097}"/>
              </a:ext>
            </a:extLst>
          </p:cNvPr>
          <p:cNvSpPr txBox="1"/>
          <p:nvPr/>
        </p:nvSpPr>
        <p:spPr>
          <a:xfrm>
            <a:off x="660400" y="2269067"/>
            <a:ext cx="5300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Anything that you can squish, mold and create is called clay.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CD21EB-5220-AC42-BF42-6F41FEDDFA7A}"/>
              </a:ext>
            </a:extLst>
          </p:cNvPr>
          <p:cNvSpPr txBox="1"/>
          <p:nvPr/>
        </p:nvSpPr>
        <p:spPr>
          <a:xfrm>
            <a:off x="877652" y="3058020"/>
            <a:ext cx="599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What is clay made of?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F8B8AC-6EA1-144B-B153-02C43E2A701D}"/>
              </a:ext>
            </a:extLst>
          </p:cNvPr>
          <p:cNvSpPr txBox="1"/>
          <p:nvPr/>
        </p:nvSpPr>
        <p:spPr>
          <a:xfrm>
            <a:off x="877652" y="3777386"/>
            <a:ext cx="691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Dirt and Water makes clay – All materials found in nature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F83B95-6C33-754B-822F-220227829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60533" y="74612"/>
            <a:ext cx="3979334" cy="26528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EE5082-7D48-204A-A00A-3A859E165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6598" y="4291990"/>
            <a:ext cx="2339975" cy="24076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463C37-2917-D94C-975A-9318AF4311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741024" y="4480779"/>
            <a:ext cx="2115961" cy="2539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2802A1-8AEF-3A44-8F71-06C59E8080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529633" y="4689298"/>
            <a:ext cx="1543360" cy="21687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99C60E-9FA6-C74E-9E70-EC84A1D884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059192" y="4851392"/>
            <a:ext cx="2783568" cy="18482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BEBDF09-3DC4-DE40-893E-997D1CF135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310045" y="4130500"/>
            <a:ext cx="1906300" cy="269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2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DE0344-5188-3F4A-B473-97B7C905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07" y="473039"/>
            <a:ext cx="5723467" cy="1609725"/>
          </a:xfrm>
        </p:spPr>
        <p:txBody>
          <a:bodyPr/>
          <a:lstStyle/>
          <a:p>
            <a:r>
              <a:rPr lang="en-US"/>
              <a:t>How is clay formed in Nature?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2B09F-F7B0-5E49-A4F1-6AF2078ED097}"/>
              </a:ext>
            </a:extLst>
          </p:cNvPr>
          <p:cNvSpPr txBox="1"/>
          <p:nvPr/>
        </p:nvSpPr>
        <p:spPr>
          <a:xfrm>
            <a:off x="260405" y="2269067"/>
            <a:ext cx="58355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Clay is formed by decomposition of rocks through the weathering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 time bits of earth/broken rocks are carried by rain water traveling from one place to the other and settles in areas.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Top soil covers the clay layers.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A73ED-4279-FB43-91E9-A93637BF9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45755" y="1339744"/>
            <a:ext cx="1838118" cy="1225412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C0B044C-A21D-7845-A30A-62A58B47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128" y="164493"/>
            <a:ext cx="5723467" cy="652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01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DE0344-5188-3F4A-B473-97B7C905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07" y="473039"/>
            <a:ext cx="5723467" cy="1609725"/>
          </a:xfrm>
        </p:spPr>
        <p:txBody>
          <a:bodyPr/>
          <a:lstStyle/>
          <a:p>
            <a:r>
              <a:rPr lang="en-US" dirty="0"/>
              <a:t>History of pottery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2B09F-F7B0-5E49-A4F1-6AF2078ED097}"/>
              </a:ext>
            </a:extLst>
          </p:cNvPr>
          <p:cNvSpPr txBox="1"/>
          <p:nvPr/>
        </p:nvSpPr>
        <p:spPr>
          <a:xfrm>
            <a:off x="660400" y="2269067"/>
            <a:ext cx="5300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Ancient man found that the clay found in nature can be molded and made into pots to use for cooking and as decorative piece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Middle eastern countries – 7,000 BCE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Asian counties – 4,000 BCE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American Countries -  1,000 BCE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F8B8AC-6EA1-144B-B153-02C43E2A701D}"/>
              </a:ext>
            </a:extLst>
          </p:cNvPr>
          <p:cNvSpPr txBox="1"/>
          <p:nvPr/>
        </p:nvSpPr>
        <p:spPr>
          <a:xfrm>
            <a:off x="660400" y="5655058"/>
            <a:ext cx="6911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about history of pottery</a:t>
            </a:r>
          </a:p>
          <a:p>
            <a:r>
              <a:rPr lang="en-US" b="1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https://youtu.be/08mkqd7Skmw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b="1" dirty="0"/>
          </a:p>
        </p:txBody>
      </p:sp>
      <p:pic>
        <p:nvPicPr>
          <p:cNvPr id="3074" name="Picture 2" descr="3D model Ancient clay pots VR / AR / low-poly | CGTrader">
            <a:extLst>
              <a:ext uri="{FF2B5EF4-FFF2-40B4-BE49-F238E27FC236}">
                <a16:creationId xmlns:a16="http://schemas.microsoft.com/office/drawing/2014/main" id="{81345542-3BD0-8040-AA46-04CF4C0D0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19" y="119288"/>
            <a:ext cx="4802373" cy="269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ing for Native American Pottery – Indian Pueblo Store">
            <a:extLst>
              <a:ext uri="{FF2B5EF4-FFF2-40B4-BE49-F238E27FC236}">
                <a16:creationId xmlns:a16="http://schemas.microsoft.com/office/drawing/2014/main" id="{50B677CD-4795-7246-98D7-6894DA47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19" y="4961789"/>
            <a:ext cx="4802374" cy="189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A-Z of Japanese Pottery: 32 Most Popular Ceramic Styles">
            <a:extLst>
              <a:ext uri="{FF2B5EF4-FFF2-40B4-BE49-F238E27FC236}">
                <a16:creationId xmlns:a16="http://schemas.microsoft.com/office/drawing/2014/main" id="{1F40B4BC-C5AC-A64F-9A3B-D291F997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19" y="2438667"/>
            <a:ext cx="4802374" cy="252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63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7FD09-8028-A045-9E2B-C6043EB7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933" y="2048256"/>
            <a:ext cx="2541257" cy="64008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Pinch – Use fingers to pinch and mold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BD7081C-8D89-984E-9366-153E46971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5275" y="2785743"/>
            <a:ext cx="3672291" cy="3249297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997AFE-5442-C047-A6F1-44430FB0B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43462" y="1674437"/>
            <a:ext cx="3316638" cy="1113398"/>
          </a:xfrm>
        </p:spPr>
        <p:txBody>
          <a:bodyPr>
            <a:normAutofit fontScale="550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Coil – Make long coil snakes and stack</a:t>
            </a:r>
          </a:p>
          <a:p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5EDE17D-570F-AF45-BFAC-050F69AC79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85741" y="2368296"/>
            <a:ext cx="2921000" cy="1935162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729F61-62D1-F148-8186-4D08C300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ways of working with clay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78EE62-E951-2A43-9640-6A658B1DE2BB}"/>
              </a:ext>
            </a:extLst>
          </p:cNvPr>
          <p:cNvSpPr txBox="1">
            <a:spLocks/>
          </p:cNvSpPr>
          <p:nvPr/>
        </p:nvSpPr>
        <p:spPr>
          <a:xfrm>
            <a:off x="4153545" y="1773278"/>
            <a:ext cx="2278251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Roll – Slab roll and cut to assemble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BF9CF3-0BEB-FC4C-9752-41225081DA23}"/>
              </a:ext>
            </a:extLst>
          </p:cNvPr>
          <p:cNvSpPr txBox="1">
            <a:spLocks/>
          </p:cNvSpPr>
          <p:nvPr/>
        </p:nvSpPr>
        <p:spPr>
          <a:xfrm>
            <a:off x="4153545" y="4764025"/>
            <a:ext cx="1224367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Wheel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F04D40-3E12-6642-944C-A7E45798E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60882" y="2479040"/>
            <a:ext cx="4508500" cy="299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29C892-DBCC-4D4A-9739-B5510C6348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119625" y="4410391"/>
            <a:ext cx="3150353" cy="22802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ACC442-AE4D-2644-A091-5E8F72D32BC9}"/>
              </a:ext>
            </a:extLst>
          </p:cNvPr>
          <p:cNvSpPr txBox="1"/>
          <p:nvPr/>
        </p:nvSpPr>
        <p:spPr>
          <a:xfrm>
            <a:off x="464949" y="6035040"/>
            <a:ext cx="362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Today we will use our fingers and hand to make our model</a:t>
            </a:r>
          </a:p>
        </p:txBody>
      </p:sp>
    </p:spTree>
    <p:extLst>
      <p:ext uri="{BB962C8B-B14F-4D97-AF65-F5344CB8AC3E}">
        <p14:creationId xmlns:p14="http://schemas.microsoft.com/office/powerpoint/2010/main" val="340153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7FD09-8028-A045-9E2B-C6043EB7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933" y="2048256"/>
            <a:ext cx="2804728" cy="6400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Tk, Kinder, Grade 1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BD7081C-8D89-984E-9366-153E46971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18724" y="2688336"/>
            <a:ext cx="3249297" cy="2436972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5EDE17D-570F-AF45-BFAC-050F69AC79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018402" y="1720755"/>
            <a:ext cx="3039587" cy="227969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729F61-62D1-F148-8186-4D08C300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specific clay project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F04D40-3E12-6642-944C-A7E45798E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70"/>
          <a:stretch/>
        </p:blipFill>
        <p:spPr>
          <a:xfrm>
            <a:off x="7220768" y="1678488"/>
            <a:ext cx="3772572" cy="2436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29C892-DBCC-4D4A-9739-B5510C6348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17696" y="4077984"/>
            <a:ext cx="3040294" cy="22802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ACC442-AE4D-2644-A091-5E8F72D32BC9}"/>
              </a:ext>
            </a:extLst>
          </p:cNvPr>
          <p:cNvSpPr txBox="1"/>
          <p:nvPr/>
        </p:nvSpPr>
        <p:spPr>
          <a:xfrm>
            <a:off x="294933" y="5399046"/>
            <a:ext cx="362079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Grade 1 can also make Grade 2 project </a:t>
            </a:r>
          </a:p>
          <a:p>
            <a:r>
              <a:rPr lang="en-US" dirty="0"/>
              <a:t>TK – Grade 2 no need to fire in the kiln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2C3621-421C-E947-96C5-9A178EB751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70443" y="4115460"/>
            <a:ext cx="3422897" cy="256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7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90E25-6903-FF4F-A4E6-B19DF2779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3368" y="502920"/>
            <a:ext cx="4754880" cy="6400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Grade 2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AA5BF2-E164-A846-8D37-93B7B09CF6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" y="1574800"/>
            <a:ext cx="10509504" cy="446023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Air dry clay – slightly bigger than a size of a cuties (orange)</a:t>
            </a:r>
          </a:p>
          <a:p>
            <a:r>
              <a:rPr lang="en-US" b="1" dirty="0"/>
              <a:t>Skewer sticks</a:t>
            </a:r>
          </a:p>
          <a:p>
            <a:r>
              <a:rPr lang="en-US" b="1" dirty="0"/>
              <a:t>Place mat</a:t>
            </a:r>
          </a:p>
          <a:p>
            <a:r>
              <a:rPr lang="en-US" b="1" dirty="0"/>
              <a:t>Clay shape stamps</a:t>
            </a:r>
          </a:p>
          <a:p>
            <a:r>
              <a:rPr lang="en-US" b="1" dirty="0"/>
              <a:t>Piece of paper </a:t>
            </a:r>
          </a:p>
          <a:p>
            <a:r>
              <a:rPr lang="en-US" b="1" dirty="0"/>
              <a:t>One brush per student</a:t>
            </a:r>
          </a:p>
          <a:p>
            <a:r>
              <a:rPr lang="en-US" b="1" dirty="0"/>
              <a:t>Acrylic paint</a:t>
            </a:r>
          </a:p>
          <a:p>
            <a:r>
              <a:rPr lang="en-US" b="1" dirty="0"/>
              <a:t>Plastic water cups to drip the stamps </a:t>
            </a:r>
          </a:p>
          <a:p>
            <a:r>
              <a:rPr lang="en-US" b="1" dirty="0"/>
              <a:t>Paper napkin</a:t>
            </a:r>
          </a:p>
          <a:p>
            <a:r>
              <a:rPr lang="en-US" b="1" dirty="0"/>
              <a:t>Mod podge – Optional</a:t>
            </a:r>
          </a:p>
          <a:p>
            <a:r>
              <a:rPr lang="en-US" b="1" dirty="0"/>
              <a:t>Yarn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6BCF87-2E5C-D541-AAA8-389E1A51C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4091088" cy="676656"/>
          </a:xfrm>
        </p:spPr>
        <p:txBody>
          <a:bodyPr>
            <a:normAutofit fontScale="90000"/>
          </a:bodyPr>
          <a:lstStyle/>
          <a:p>
            <a:r>
              <a:rPr lang="en-US" dirty="0"/>
              <a:t>Materials </a:t>
            </a:r>
          </a:p>
        </p:txBody>
      </p:sp>
    </p:spTree>
    <p:extLst>
      <p:ext uri="{BB962C8B-B14F-4D97-AF65-F5344CB8AC3E}">
        <p14:creationId xmlns:p14="http://schemas.microsoft.com/office/powerpoint/2010/main" val="1480070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7FD09-8028-A045-9E2B-C6043EB7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933" y="2048256"/>
            <a:ext cx="2921000" cy="64008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Roll the clay into a smooth ball, use pressure</a:t>
            </a:r>
          </a:p>
        </p:txBody>
      </p:sp>
      <p:pic>
        <p:nvPicPr>
          <p:cNvPr id="13" name="Content Placeholder 12">
            <a:hlinkClick r:id="rId2"/>
            <a:extLst>
              <a:ext uri="{FF2B5EF4-FFF2-40B4-BE49-F238E27FC236}">
                <a16:creationId xmlns:a16="http://schemas.microsoft.com/office/drawing/2014/main" id="{CBD7081C-8D89-984E-9366-153E46971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 rot="5400000">
            <a:off x="130784" y="3185901"/>
            <a:ext cx="3249297" cy="2436972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5EDE17D-570F-AF45-BFAC-050F69AC79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/>
        </p:blipFill>
        <p:spPr>
          <a:xfrm rot="5400000">
            <a:off x="4542454" y="2511025"/>
            <a:ext cx="3608309" cy="4145736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729F61-62D1-F148-8186-4D08C300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75" y="218719"/>
            <a:ext cx="8027193" cy="604241"/>
          </a:xfrm>
        </p:spPr>
        <p:txBody>
          <a:bodyPr>
            <a:normAutofit fontScale="90000"/>
          </a:bodyPr>
          <a:lstStyle/>
          <a:p>
            <a:r>
              <a:rPr lang="en-US" dirty="0"/>
              <a:t>Grade 2 procedure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78EE62-E951-2A43-9640-6A658B1DE2BB}"/>
              </a:ext>
            </a:extLst>
          </p:cNvPr>
          <p:cNvSpPr txBox="1">
            <a:spLocks/>
          </p:cNvSpPr>
          <p:nvPr/>
        </p:nvSpPr>
        <p:spPr>
          <a:xfrm>
            <a:off x="4020087" y="520839"/>
            <a:ext cx="5515441" cy="2874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Place it on the plastic sheet and use your palm to flatten the clay </a:t>
            </a:r>
          </a:p>
          <a:p>
            <a:r>
              <a:rPr lang="en-US" dirty="0">
                <a:solidFill>
                  <a:schemeClr val="tx1"/>
                </a:solidFill>
              </a:rPr>
              <a:t>the thickness of the clay should be an Oreo cookie size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BF9CF3-0BEB-FC4C-9752-41225081DA23}"/>
              </a:ext>
            </a:extLst>
          </p:cNvPr>
          <p:cNvSpPr txBox="1">
            <a:spLocks/>
          </p:cNvSpPr>
          <p:nvPr/>
        </p:nvSpPr>
        <p:spPr>
          <a:xfrm>
            <a:off x="9535528" y="3210291"/>
            <a:ext cx="2119526" cy="3126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8C80A4-CA1C-F645-8988-C2F5BEDBD1BE}"/>
              </a:ext>
            </a:extLst>
          </p:cNvPr>
          <p:cNvSpPr txBox="1"/>
          <p:nvPr/>
        </p:nvSpPr>
        <p:spPr>
          <a:xfrm>
            <a:off x="440093" y="6152493"/>
            <a:ext cx="277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hyperlinked on the above image</a:t>
            </a:r>
          </a:p>
        </p:txBody>
      </p:sp>
    </p:spTree>
    <p:extLst>
      <p:ext uri="{BB962C8B-B14F-4D97-AF65-F5344CB8AC3E}">
        <p14:creationId xmlns:p14="http://schemas.microsoft.com/office/powerpoint/2010/main" val="30846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B7FD09-8028-A045-9E2B-C6043EB7F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027" y="1394847"/>
            <a:ext cx="2823906" cy="22037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Then use the palm to flatten the clay to make form a shape of a circle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BD7081C-8D89-984E-9366-153E46971B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 rot="5400000">
            <a:off x="310495" y="4168487"/>
            <a:ext cx="2600035" cy="1950026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997AFE-5442-C047-A6F1-44430FB0B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32636" y="1225210"/>
            <a:ext cx="2823906" cy="2203790"/>
          </a:xfrm>
        </p:spPr>
        <p:txBody>
          <a:bodyPr>
            <a:normAutofit fontScale="475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Score your initials and the room number. </a:t>
            </a:r>
          </a:p>
          <a:p>
            <a:r>
              <a:rPr lang="en-US" sz="4000" dirty="0">
                <a:solidFill>
                  <a:schemeClr val="tx1"/>
                </a:solidFill>
              </a:rPr>
              <a:t>Gently flip the art piece on the same construction paper</a:t>
            </a:r>
          </a:p>
          <a:p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5EDE17D-570F-AF45-BFAC-050F69AC79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 rot="5400000">
            <a:off x="3838912" y="4871939"/>
            <a:ext cx="1935161" cy="1451371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729F61-62D1-F148-8186-4D08C300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76" y="218719"/>
            <a:ext cx="7608738" cy="1309714"/>
          </a:xfrm>
        </p:spPr>
        <p:txBody>
          <a:bodyPr>
            <a:normAutofit fontScale="90000"/>
          </a:bodyPr>
          <a:lstStyle/>
          <a:p>
            <a:r>
              <a:rPr lang="en-US" dirty="0"/>
              <a:t>grade 2 Similar Procedure other than shaping the bird 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78EE62-E951-2A43-9640-6A658B1DE2BB}"/>
              </a:ext>
            </a:extLst>
          </p:cNvPr>
          <p:cNvSpPr txBox="1">
            <a:spLocks/>
          </p:cNvSpPr>
          <p:nvPr/>
        </p:nvSpPr>
        <p:spPr>
          <a:xfrm>
            <a:off x="3797892" y="1773278"/>
            <a:ext cx="2223388" cy="2874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Using the skewer sticks simply score to create a crescent moon shape and take off the rest of the clay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BF9CF3-0BEB-FC4C-9752-41225081DA23}"/>
              </a:ext>
            </a:extLst>
          </p:cNvPr>
          <p:cNvSpPr txBox="1">
            <a:spLocks/>
          </p:cNvSpPr>
          <p:nvPr/>
        </p:nvSpPr>
        <p:spPr>
          <a:xfrm>
            <a:off x="9535528" y="3210291"/>
            <a:ext cx="2119526" cy="3126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Use your fingers to pinch and mold the beak, head and tail of the bird, use your imagination and mold.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F04D40-3E12-6642-944C-A7E45798EF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5880100" y="3857625"/>
            <a:ext cx="3429000" cy="2571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D18EDE-C12C-6A4E-9763-CD79B066C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687573" y="242557"/>
            <a:ext cx="3429001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5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579</Words>
  <Application>Microsoft Macintosh PowerPoint</Application>
  <PresentationFormat>Widescreen</PresentationFormat>
  <Paragraphs>73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Bookman Old Style</vt:lpstr>
      <vt:lpstr>Calibri</vt:lpstr>
      <vt:lpstr>Century Gothic</vt:lpstr>
      <vt:lpstr>Rockwell Extra Bold</vt:lpstr>
      <vt:lpstr>Wingdings</vt:lpstr>
      <vt:lpstr>Wood Type</vt:lpstr>
      <vt:lpstr>Clay project – Grade 2   </vt:lpstr>
      <vt:lpstr>What is clay?</vt:lpstr>
      <vt:lpstr>How is clay formed in Nature?</vt:lpstr>
      <vt:lpstr>History of pottery</vt:lpstr>
      <vt:lpstr>Different ways of working with clay</vt:lpstr>
      <vt:lpstr>Grade specific clay project</vt:lpstr>
      <vt:lpstr>Materials </vt:lpstr>
      <vt:lpstr>Grade 2 procedure</vt:lpstr>
      <vt:lpstr>grade 2 Similar Procedure other than shaping the bird  </vt:lpstr>
      <vt:lpstr>Grade 2 Procedure other than shaping the bird  </vt:lpstr>
      <vt:lpstr>Final Grade 2 clean up and finishing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Clay project – Grade 2   </dc:title>
  <dc:creator>Microsoft Office User</dc:creator>
  <cp:lastModifiedBy>Microsoft Office User</cp:lastModifiedBy>
  <cp:revision>2</cp:revision>
  <dcterms:created xsi:type="dcterms:W3CDTF">2023-04-10T17:00:30Z</dcterms:created>
  <dcterms:modified xsi:type="dcterms:W3CDTF">2023-04-10T17:23:47Z</dcterms:modified>
</cp:coreProperties>
</file>