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1" r:id="rId6"/>
    <p:sldId id="262" r:id="rId7"/>
    <p:sldId id="270" r:id="rId8"/>
    <p:sldId id="277" r:id="rId9"/>
    <p:sldId id="278" r:id="rId10"/>
    <p:sldId id="280"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46"/>
  </p:normalViewPr>
  <p:slideViewPr>
    <p:cSldViewPr snapToGrid="0" snapToObjects="1">
      <p:cViewPr varScale="1">
        <p:scale>
          <a:sx n="76" d="100"/>
          <a:sy n="76" d="100"/>
        </p:scale>
        <p:origin x="21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790F64-C66A-2541-8849-8B6560798993}"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20C94F75-2BAB-6343-A5D3-461EBEDC24F7}" type="slidenum">
              <a:rPr lang="en-US" smtClean="0"/>
              <a:t>‹#›</a:t>
            </a:fld>
            <a:endParaRPr lang="en-US"/>
          </a:p>
        </p:txBody>
      </p:sp>
    </p:spTree>
    <p:extLst>
      <p:ext uri="{BB962C8B-B14F-4D97-AF65-F5344CB8AC3E}">
        <p14:creationId xmlns:p14="http://schemas.microsoft.com/office/powerpoint/2010/main" val="269334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90F64-C66A-2541-8849-8B6560798993}"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390289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90F64-C66A-2541-8849-8B6560798993}"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3599413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90F64-C66A-2541-8849-8B6560798993}"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387244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E2790F64-C66A-2541-8849-8B6560798993}" type="datetimeFigureOut">
              <a:rPr lang="en-US" smtClean="0"/>
              <a:t>4/10/23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20C94F75-2BAB-6343-A5D3-461EBEDC24F7}" type="slidenum">
              <a:rPr lang="en-US" smtClean="0"/>
              <a:t>‹#›</a:t>
            </a:fld>
            <a:endParaRPr lang="en-US"/>
          </a:p>
        </p:txBody>
      </p:sp>
    </p:spTree>
    <p:extLst>
      <p:ext uri="{BB962C8B-B14F-4D97-AF65-F5344CB8AC3E}">
        <p14:creationId xmlns:p14="http://schemas.microsoft.com/office/powerpoint/2010/main" val="297804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790F64-C66A-2541-8849-8B6560798993}" type="datetimeFigureOut">
              <a:rPr lang="en-US" smtClean="0"/>
              <a:t>4/10/23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323651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790F64-C66A-2541-8849-8B6560798993}" type="datetimeFigureOut">
              <a:rPr lang="en-US" smtClean="0"/>
              <a:t>4/10/23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94F75-2BAB-6343-A5D3-461EBEDC24F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1516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2790F64-C66A-2541-8849-8B6560798993}" type="datetimeFigureOut">
              <a:rPr lang="en-US" smtClean="0"/>
              <a:t>4/10/23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94F75-2BAB-6343-A5D3-461EBEDC24F7}"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710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90F64-C66A-2541-8849-8B6560798993}" type="datetimeFigureOut">
              <a:rPr lang="en-US" smtClean="0"/>
              <a:t>4/10/23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3559530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90F64-C66A-2541-8849-8B6560798993}" type="datetimeFigureOut">
              <a:rPr lang="en-US" smtClean="0"/>
              <a:t>4/10/23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278886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90F64-C66A-2541-8849-8B6560798993}" type="datetimeFigureOut">
              <a:rPr lang="en-US" smtClean="0"/>
              <a:t>4/10/23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20C94F75-2BAB-6343-A5D3-461EBEDC24F7}" type="slidenum">
              <a:rPr lang="en-US" smtClean="0"/>
              <a:t>‹#›</a:t>
            </a:fld>
            <a:endParaRPr lang="en-US"/>
          </a:p>
        </p:txBody>
      </p:sp>
    </p:spTree>
    <p:extLst>
      <p:ext uri="{BB962C8B-B14F-4D97-AF65-F5344CB8AC3E}">
        <p14:creationId xmlns:p14="http://schemas.microsoft.com/office/powerpoint/2010/main" val="200525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2790F64-C66A-2541-8849-8B6560798993}" type="datetimeFigureOut">
              <a:rPr lang="en-US" smtClean="0"/>
              <a:t>4/10/23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20C94F75-2BAB-6343-A5D3-461EBEDC24F7}" type="slidenum">
              <a:rPr lang="en-US" smtClean="0"/>
              <a:t>‹#›</a:t>
            </a:fld>
            <a:endParaRPr lang="en-US"/>
          </a:p>
        </p:txBody>
      </p:sp>
    </p:spTree>
    <p:extLst>
      <p:ext uri="{BB962C8B-B14F-4D97-AF65-F5344CB8AC3E}">
        <p14:creationId xmlns:p14="http://schemas.microsoft.com/office/powerpoint/2010/main" val="3926721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rive.google.com/file/d/1hKLlVg4N0c6pSPtm1KiHweCbuQwEZTOE/view?usp=sharing" TargetMode="External"/><Relationship Id="rId3" Type="http://schemas.openxmlformats.org/officeDocument/2006/relationships/image" Target="../media/image33.png"/><Relationship Id="rId7" Type="http://schemas.openxmlformats.org/officeDocument/2006/relationships/hyperlink" Target="https://www.pinterest.es/pin/131097039138612171/" TargetMode="External"/><Relationship Id="rId2" Type="http://schemas.openxmlformats.org/officeDocument/2006/relationships/hyperlink" Target="https://drive.google.com/file/d/1dYDzqF5m4PrFPStDu8rTwmXZnz8zMAde/view?usp=sharing" TargetMode="Externa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hyperlink" Target="https://drive.google.com/file/d/1r9sW4fGzaGFTim5M1rhouTzYTfpz9bFd/view?usp=sharing" TargetMode="External"/><Relationship Id="rId10" Type="http://schemas.openxmlformats.org/officeDocument/2006/relationships/hyperlink" Target="https://www.walmart.com/ip/Mouth-Face-Head-Giraffe-Ears-Mammal-Portrait-24-Inch-By-36-Laminated-Poster-With-Bright-Colors-And-Vivid-Imagery-Fits-Perfectly-In-Many-Attractive-Fr/120285897?wmlspartner=wlpa&amp;selectedSellerId=13858" TargetMode="External"/><Relationship Id="rId4" Type="http://schemas.openxmlformats.org/officeDocument/2006/relationships/hyperlink" Target="https://www.sketchport.com/drawing/5665413828444160/a-brony-giraffe" TargetMode="Externa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Plus_symbol.svg" TargetMode="External"/><Relationship Id="rId13" Type="http://schemas.openxmlformats.org/officeDocument/2006/relationships/image" Target="../media/image12.png"/><Relationship Id="rId3" Type="http://schemas.openxmlformats.org/officeDocument/2006/relationships/image" Target="../media/image7.jpg!d"/><Relationship Id="rId7" Type="http://schemas.openxmlformats.org/officeDocument/2006/relationships/image" Target="../media/image9.png"/><Relationship Id="rId12" Type="http://schemas.openxmlformats.org/officeDocument/2006/relationships/hyperlink" Target="https://blog.libero.it/maresogno67/14358005.html"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pixabay.com/en/shovel-trowel-digging-equipment-575661/" TargetMode="External"/><Relationship Id="rId11" Type="http://schemas.openxmlformats.org/officeDocument/2006/relationships/image" Target="../media/image11.jpg"/><Relationship Id="rId5" Type="http://schemas.openxmlformats.org/officeDocument/2006/relationships/image" Target="../media/image8.png"/><Relationship Id="rId10" Type="http://schemas.openxmlformats.org/officeDocument/2006/relationships/hyperlink" Target="https://openclipart.org/detail/38857/fwd__bubble_hand_drawn-by-rejon-177666" TargetMode="External"/><Relationship Id="rId4" Type="http://schemas.openxmlformats.org/officeDocument/2006/relationships/hyperlink" Target="https://pxhere.com/en/photo/910019" TargetMode="External"/><Relationship Id="rId9" Type="http://schemas.openxmlformats.org/officeDocument/2006/relationships/image" Target="../media/image10.png"/><Relationship Id="rId14" Type="http://schemas.openxmlformats.org/officeDocument/2006/relationships/hyperlink" Target="https://www.pngall.com/equal-sign-png/download/5766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racticalselfreliance.com/making-clay/"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youtu.be/08mkqd7Skmw"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thepotterywheel.com/how-to-make-a-pinch-pot/" TargetMode="External"/><Relationship Id="rId7" Type="http://schemas.openxmlformats.org/officeDocument/2006/relationships/hyperlink" Target="https://artfulparent.com/clay-projects-for-kids-clay-coil-hearts/" TargetMode="External"/><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hyperlink" Target="https://isfdn.org/art-docent-lessons/2nd-grade/rooster-wall-pocket/" TargetMode="External"/><Relationship Id="rId4" Type="http://schemas.openxmlformats.org/officeDocument/2006/relationships/image" Target="../media/image19.jpg"/><Relationship Id="rId9" Type="http://schemas.openxmlformats.org/officeDocument/2006/relationships/hyperlink" Target="https://www.pinterest.com/pin/40912394740106878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hyperlink" Target="https://drive.google.com/file/d/1FGBzEFTOOlSTTzdoEjPYodj0LvNFe3y5/view?usp=sharing" TargetMode="External"/><Relationship Id="rId13" Type="http://schemas.openxmlformats.org/officeDocument/2006/relationships/hyperlink" Target="https://www.etsy.com/listing/221264201/initial-signs-letters-freestanding" TargetMode="External"/><Relationship Id="rId3" Type="http://schemas.openxmlformats.org/officeDocument/2006/relationships/image" Target="../media/image27.jpeg"/><Relationship Id="rId7" Type="http://schemas.openxmlformats.org/officeDocument/2006/relationships/image" Target="../media/image29.jpeg"/><Relationship Id="rId12" Type="http://schemas.openxmlformats.org/officeDocument/2006/relationships/image" Target="../media/image31.jpg"/><Relationship Id="rId2" Type="http://schemas.openxmlformats.org/officeDocument/2006/relationships/hyperlink" Target="https://drive.google.com/file/d/1LAhG-ifoWdxBl1UBpwTTl8a5A61GGTpe/view?usp=sharing" TargetMode="External"/><Relationship Id="rId1" Type="http://schemas.openxmlformats.org/officeDocument/2006/relationships/slideLayout" Target="../slideLayouts/slideLayout5.xml"/><Relationship Id="rId6" Type="http://schemas.openxmlformats.org/officeDocument/2006/relationships/hyperlink" Target="https://drive.google.com/file/d/194GhCfeE2c10oyPoK4O2H-LKfXeNzTjU/view?usp=sharing" TargetMode="External"/><Relationship Id="rId11" Type="http://schemas.openxmlformats.org/officeDocument/2006/relationships/hyperlink" Target="https://drive.google.com/file/d/1gBJNwEh__J4Q2p_F43wXNMhh9mYOZRCE/view?usp=sharing" TargetMode="External"/><Relationship Id="rId5" Type="http://schemas.openxmlformats.org/officeDocument/2006/relationships/image" Target="../media/image28.jpeg"/><Relationship Id="rId10" Type="http://schemas.openxmlformats.org/officeDocument/2006/relationships/hyperlink" Target="https://www.pinterest.com/pin/5348093294689935/" TargetMode="External"/><Relationship Id="rId4" Type="http://schemas.openxmlformats.org/officeDocument/2006/relationships/hyperlink" Target="https://drive.google.com/file/d/16sQIkyXvpbTmAsSKXk7Ksxa4tro-8d7n/view?usp=sharing" TargetMode="External"/><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drive.google.com/file/d/1r9sW4fGzaGFTim5M1rhouTzYTfpz9bFd/view?usp=sharing" TargetMode="External"/><Relationship Id="rId1" Type="http://schemas.openxmlformats.org/officeDocument/2006/relationships/slideLayout" Target="../slideLayouts/slideLayout5.xml"/><Relationship Id="rId4" Type="http://schemas.openxmlformats.org/officeDocument/2006/relationships/hyperlink" Target="https://www.pinterest.es/pin/13109703913861217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DCD0-9143-A044-985D-8C9ADDF0B024}"/>
              </a:ext>
            </a:extLst>
          </p:cNvPr>
          <p:cNvSpPr>
            <a:spLocks noGrp="1"/>
          </p:cNvSpPr>
          <p:nvPr>
            <p:ph type="ctrTitle"/>
          </p:nvPr>
        </p:nvSpPr>
        <p:spPr/>
        <p:txBody>
          <a:bodyPr/>
          <a:lstStyle/>
          <a:p>
            <a:r>
              <a:rPr lang="en-US" sz="8500" dirty="0"/>
              <a:t>Clay project – Grade 5 </a:t>
            </a:r>
          </a:p>
        </p:txBody>
      </p:sp>
      <p:sp>
        <p:nvSpPr>
          <p:cNvPr id="3" name="Subtitle 2">
            <a:extLst>
              <a:ext uri="{FF2B5EF4-FFF2-40B4-BE49-F238E27FC236}">
                <a16:creationId xmlns:a16="http://schemas.microsoft.com/office/drawing/2014/main" id="{89BBD9C7-73FC-7742-AE69-FA54655BCE2A}"/>
              </a:ext>
            </a:extLst>
          </p:cNvPr>
          <p:cNvSpPr>
            <a:spLocks noGrp="1"/>
          </p:cNvSpPr>
          <p:nvPr>
            <p:ph type="subTitle" idx="1"/>
          </p:nvPr>
        </p:nvSpPr>
        <p:spPr>
          <a:xfrm>
            <a:off x="8181848" y="5642187"/>
            <a:ext cx="3857752" cy="1069848"/>
          </a:xfrm>
        </p:spPr>
        <p:txBody>
          <a:bodyPr>
            <a:normAutofit fontScale="92500" lnSpcReduction="20000"/>
          </a:bodyPr>
          <a:lstStyle/>
          <a:p>
            <a:r>
              <a:rPr lang="en-US" dirty="0"/>
              <a:t>April 2023 </a:t>
            </a:r>
          </a:p>
          <a:p>
            <a:r>
              <a:rPr lang="en-US" dirty="0" err="1"/>
              <a:t>Rajee</a:t>
            </a:r>
            <a:r>
              <a:rPr lang="en-US" dirty="0"/>
              <a:t> Subramanian</a:t>
            </a:r>
          </a:p>
          <a:p>
            <a:r>
              <a:rPr lang="en-US" dirty="0"/>
              <a:t>Quail Run Elementary </a:t>
            </a:r>
          </a:p>
        </p:txBody>
      </p:sp>
      <p:pic>
        <p:nvPicPr>
          <p:cNvPr id="5" name="Picture 4">
            <a:extLst>
              <a:ext uri="{FF2B5EF4-FFF2-40B4-BE49-F238E27FC236}">
                <a16:creationId xmlns:a16="http://schemas.microsoft.com/office/drawing/2014/main" id="{5D792AA7-AD21-F44A-AC96-9263439C7615}"/>
              </a:ext>
            </a:extLst>
          </p:cNvPr>
          <p:cNvPicPr>
            <a:picLocks noChangeAspect="1"/>
          </p:cNvPicPr>
          <p:nvPr/>
        </p:nvPicPr>
        <p:blipFill>
          <a:blip r:embed="rId2"/>
          <a:stretch>
            <a:fillRect/>
          </a:stretch>
        </p:blipFill>
        <p:spPr>
          <a:xfrm>
            <a:off x="1266952" y="3565312"/>
            <a:ext cx="4114800" cy="3086100"/>
          </a:xfrm>
          <a:prstGeom prst="rect">
            <a:avLst/>
          </a:prstGeom>
        </p:spPr>
      </p:pic>
    </p:spTree>
    <p:extLst>
      <p:ext uri="{BB962C8B-B14F-4D97-AF65-F5344CB8AC3E}">
        <p14:creationId xmlns:p14="http://schemas.microsoft.com/office/powerpoint/2010/main" val="1768333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a:solidFill>
            <a:schemeClr val="bg1"/>
          </a:solidFill>
        </p:spPr>
        <p:txBody>
          <a:bodyPr>
            <a:normAutofit/>
          </a:bodyPr>
          <a:lstStyle/>
          <a:p>
            <a:r>
              <a:rPr lang="en-US" dirty="0">
                <a:solidFill>
                  <a:schemeClr val="tx1"/>
                </a:solidFill>
              </a:rPr>
              <a:t>Giraffe’s tail</a:t>
            </a:r>
          </a:p>
        </p:txBody>
      </p:sp>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a:bodyPr>
          <a:lstStyle/>
          <a:p>
            <a:endParaRPr lang="en-US" dirty="0">
              <a:solidFill>
                <a:schemeClr val="tx1"/>
              </a:solidFill>
            </a:endParaRPr>
          </a:p>
          <a:p>
            <a:endParaRPr lang="en-US" dirty="0"/>
          </a:p>
        </p:txBody>
      </p:sp>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5 Procedure - Giraffe</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294933" y="3210291"/>
            <a:ext cx="11812344" cy="32989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pic>
        <p:nvPicPr>
          <p:cNvPr id="19" name="Picture 18">
            <a:hlinkClick r:id="rId2"/>
            <a:extLst>
              <a:ext uri="{FF2B5EF4-FFF2-40B4-BE49-F238E27FC236}">
                <a16:creationId xmlns:a16="http://schemas.microsoft.com/office/drawing/2014/main" id="{7D29C892-DBCC-4D4A-9739-B5510C634881}"/>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2338963" y="777976"/>
            <a:ext cx="3791949" cy="3298996"/>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5643164" cy="369332"/>
          </a:xfrm>
          <a:prstGeom prst="rect">
            <a:avLst/>
          </a:prstGeom>
          <a:noFill/>
        </p:spPr>
        <p:txBody>
          <a:bodyPr wrap="square" rtlCol="0">
            <a:spAutoFit/>
          </a:bodyPr>
          <a:lstStyle/>
          <a:p>
            <a:r>
              <a:rPr lang="en-US" dirty="0"/>
              <a:t>Video hyperlinked above in both the images</a:t>
            </a:r>
          </a:p>
        </p:txBody>
      </p:sp>
      <p:sp>
        <p:nvSpPr>
          <p:cNvPr id="18" name="Text Placeholder 5">
            <a:extLst>
              <a:ext uri="{FF2B5EF4-FFF2-40B4-BE49-F238E27FC236}">
                <a16:creationId xmlns:a16="http://schemas.microsoft.com/office/drawing/2014/main" id="{2D553EFD-E2AD-5744-A0ED-3D30EE4E6F90}"/>
              </a:ext>
            </a:extLst>
          </p:cNvPr>
          <p:cNvSpPr txBox="1">
            <a:spLocks/>
          </p:cNvSpPr>
          <p:nvPr/>
        </p:nvSpPr>
        <p:spPr>
          <a:xfrm>
            <a:off x="294933" y="4362855"/>
            <a:ext cx="11037893" cy="186537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pic>
        <p:nvPicPr>
          <p:cNvPr id="20" name="Picture 19">
            <a:hlinkClick r:id="rId5"/>
            <a:extLst>
              <a:ext uri="{FF2B5EF4-FFF2-40B4-BE49-F238E27FC236}">
                <a16:creationId xmlns:a16="http://schemas.microsoft.com/office/drawing/2014/main" id="{5C19235D-BC4C-204D-A952-EA68A3B229C3}"/>
              </a:ext>
            </a:extLst>
          </p:cNvPr>
          <p:cNvPicPr>
            <a:picLocks noChangeAspect="1"/>
          </p:cNvPicPr>
          <p:nvPr/>
        </p:nvPicPr>
        <p:blipFill>
          <a:blip r:embed="rId6">
            <a:extLst>
              <a:ext uri="{837473B0-CC2E-450A-ABE3-18F120FF3D39}">
                <a1611:picAttrSrcUrl xmlns:a1611="http://schemas.microsoft.com/office/drawing/2016/11/main" r:id="rId7"/>
              </a:ext>
            </a:extLst>
          </a:blip>
          <a:srcRect/>
          <a:stretch/>
        </p:blipFill>
        <p:spPr>
          <a:xfrm>
            <a:off x="7621760" y="848377"/>
            <a:ext cx="3154925" cy="2399757"/>
          </a:xfrm>
          <a:prstGeom prst="rect">
            <a:avLst/>
          </a:prstGeom>
        </p:spPr>
      </p:pic>
      <p:sp>
        <p:nvSpPr>
          <p:cNvPr id="4" name="TextBox 3">
            <a:extLst>
              <a:ext uri="{FF2B5EF4-FFF2-40B4-BE49-F238E27FC236}">
                <a16:creationId xmlns:a16="http://schemas.microsoft.com/office/drawing/2014/main" id="{0F6B8BD1-D444-A744-B12B-1BA69EF5A2A4}"/>
              </a:ext>
            </a:extLst>
          </p:cNvPr>
          <p:cNvSpPr txBox="1"/>
          <p:nvPr/>
        </p:nvSpPr>
        <p:spPr>
          <a:xfrm>
            <a:off x="7461504" y="3429000"/>
            <a:ext cx="4435563" cy="2862322"/>
          </a:xfrm>
          <a:prstGeom prst="rect">
            <a:avLst/>
          </a:prstGeom>
          <a:noFill/>
        </p:spPr>
        <p:txBody>
          <a:bodyPr wrap="square" rtlCol="0">
            <a:spAutoFit/>
          </a:bodyPr>
          <a:lstStyle/>
          <a:p>
            <a:r>
              <a:rPr lang="en-US" sz="3000" b="1" dirty="0"/>
              <a:t>How to glue the clay pieces together, very important pottery technique. Video hyperlinked in the image above</a:t>
            </a:r>
          </a:p>
        </p:txBody>
      </p:sp>
      <p:pic>
        <p:nvPicPr>
          <p:cNvPr id="9" name="Picture 8">
            <a:hlinkClick r:id="rId8"/>
            <a:extLst>
              <a:ext uri="{FF2B5EF4-FFF2-40B4-BE49-F238E27FC236}">
                <a16:creationId xmlns:a16="http://schemas.microsoft.com/office/drawing/2014/main" id="{8D2B03CE-4E6F-7041-9045-1A762D6B6E8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96875" y="4151354"/>
            <a:ext cx="2921000" cy="2184400"/>
          </a:xfrm>
          <a:prstGeom prst="rect">
            <a:avLst/>
          </a:prstGeom>
        </p:spPr>
      </p:pic>
      <p:sp>
        <p:nvSpPr>
          <p:cNvPr id="12" name="TextBox 11">
            <a:extLst>
              <a:ext uri="{FF2B5EF4-FFF2-40B4-BE49-F238E27FC236}">
                <a16:creationId xmlns:a16="http://schemas.microsoft.com/office/drawing/2014/main" id="{7E31F5EF-3749-1048-AE83-8DAFF5793C1A}"/>
              </a:ext>
            </a:extLst>
          </p:cNvPr>
          <p:cNvSpPr txBox="1"/>
          <p:nvPr/>
        </p:nvSpPr>
        <p:spPr>
          <a:xfrm>
            <a:off x="3694176" y="4603752"/>
            <a:ext cx="2401824" cy="1200329"/>
          </a:xfrm>
          <a:prstGeom prst="rect">
            <a:avLst/>
          </a:prstGeom>
          <a:noFill/>
        </p:spPr>
        <p:txBody>
          <a:bodyPr wrap="square" rtlCol="0">
            <a:spAutoFit/>
          </a:bodyPr>
          <a:lstStyle/>
          <a:p>
            <a:r>
              <a:rPr lang="en-US" b="1" dirty="0"/>
              <a:t>Giraffe’s ear video,  make eyes and mouth. Then Glaze it. </a:t>
            </a:r>
          </a:p>
        </p:txBody>
      </p:sp>
    </p:spTree>
    <p:extLst>
      <p:ext uri="{BB962C8B-B14F-4D97-AF65-F5344CB8AC3E}">
        <p14:creationId xmlns:p14="http://schemas.microsoft.com/office/powerpoint/2010/main" val="5785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68A3-645E-AD4E-9025-8B4177019B43}"/>
              </a:ext>
            </a:extLst>
          </p:cNvPr>
          <p:cNvSpPr>
            <a:spLocks noGrp="1"/>
          </p:cNvSpPr>
          <p:nvPr>
            <p:ph type="title"/>
          </p:nvPr>
        </p:nvSpPr>
        <p:spPr/>
        <p:txBody>
          <a:bodyPr/>
          <a:lstStyle/>
          <a:p>
            <a:r>
              <a:rPr lang="en-US" dirty="0"/>
              <a:t>Elephant </a:t>
            </a:r>
          </a:p>
        </p:txBody>
      </p:sp>
      <p:pic>
        <p:nvPicPr>
          <p:cNvPr id="6" name="Content Placeholder 5">
            <a:extLst>
              <a:ext uri="{FF2B5EF4-FFF2-40B4-BE49-F238E27FC236}">
                <a16:creationId xmlns:a16="http://schemas.microsoft.com/office/drawing/2014/main" id="{E2FD4BE2-0D7E-8748-890A-99E216B36720}"/>
              </a:ext>
            </a:extLst>
          </p:cNvPr>
          <p:cNvPicPr>
            <a:picLocks noGrp="1" noChangeAspect="1"/>
          </p:cNvPicPr>
          <p:nvPr>
            <p:ph sz="half" idx="1"/>
          </p:nvPr>
        </p:nvPicPr>
        <p:blipFill>
          <a:blip r:embed="rId2"/>
          <a:stretch>
            <a:fillRect/>
          </a:stretch>
        </p:blipFill>
        <p:spPr>
          <a:xfrm rot="5400000">
            <a:off x="1184902" y="2417200"/>
            <a:ext cx="3978275" cy="3531728"/>
          </a:xfrm>
        </p:spPr>
      </p:pic>
      <p:pic>
        <p:nvPicPr>
          <p:cNvPr id="8" name="Content Placeholder 7">
            <a:extLst>
              <a:ext uri="{FF2B5EF4-FFF2-40B4-BE49-F238E27FC236}">
                <a16:creationId xmlns:a16="http://schemas.microsoft.com/office/drawing/2014/main" id="{70DC8D94-A2FF-D448-B8DD-2C65FE878157}"/>
              </a:ext>
            </a:extLst>
          </p:cNvPr>
          <p:cNvPicPr>
            <a:picLocks noGrp="1" noChangeAspect="1"/>
          </p:cNvPicPr>
          <p:nvPr>
            <p:ph sz="half" idx="2"/>
          </p:nvPr>
        </p:nvPicPr>
        <p:blipFill>
          <a:blip r:embed="rId3"/>
          <a:stretch>
            <a:fillRect/>
          </a:stretch>
        </p:blipFill>
        <p:spPr>
          <a:xfrm rot="5400000">
            <a:off x="5262960" y="2452673"/>
            <a:ext cx="3978275" cy="2983706"/>
          </a:xfrm>
        </p:spPr>
      </p:pic>
      <p:pic>
        <p:nvPicPr>
          <p:cNvPr id="9" name="Content Placeholder 7">
            <a:extLst>
              <a:ext uri="{FF2B5EF4-FFF2-40B4-BE49-F238E27FC236}">
                <a16:creationId xmlns:a16="http://schemas.microsoft.com/office/drawing/2014/main" id="{46986A41-F626-AA48-8049-D80EF6B27BC2}"/>
              </a:ext>
            </a:extLst>
          </p:cNvPr>
          <p:cNvPicPr>
            <a:picLocks noChangeAspect="1"/>
          </p:cNvPicPr>
          <p:nvPr/>
        </p:nvPicPr>
        <p:blipFill>
          <a:blip r:embed="rId4"/>
          <a:srcRect/>
          <a:stretch/>
        </p:blipFill>
        <p:spPr>
          <a:xfrm rot="5400000">
            <a:off x="8467598" y="2452673"/>
            <a:ext cx="3978274" cy="2983706"/>
          </a:xfrm>
          <a:prstGeom prst="rect">
            <a:avLst/>
          </a:prstGeom>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p:spPr>
      </p:pic>
      <p:pic>
        <p:nvPicPr>
          <p:cNvPr id="10" name="Picture 9">
            <a:extLst>
              <a:ext uri="{FF2B5EF4-FFF2-40B4-BE49-F238E27FC236}">
                <a16:creationId xmlns:a16="http://schemas.microsoft.com/office/drawing/2014/main" id="{86F7EB18-A4A3-7945-A515-E2BF3E31FC18}"/>
              </a:ext>
            </a:extLst>
          </p:cNvPr>
          <p:cNvPicPr>
            <a:picLocks noChangeAspect="1"/>
          </p:cNvPicPr>
          <p:nvPr/>
        </p:nvPicPr>
        <p:blipFill>
          <a:blip r:embed="rId5"/>
          <a:srcRect/>
          <a:stretch/>
        </p:blipFill>
        <p:spPr>
          <a:xfrm>
            <a:off x="3655562" y="160350"/>
            <a:ext cx="3010545" cy="2257908"/>
          </a:xfrm>
          <a:prstGeom prst="rect">
            <a:avLst/>
          </a:prstGeom>
        </p:spPr>
      </p:pic>
    </p:spTree>
    <p:extLst>
      <p:ext uri="{BB962C8B-B14F-4D97-AF65-F5344CB8AC3E}">
        <p14:creationId xmlns:p14="http://schemas.microsoft.com/office/powerpoint/2010/main" val="95727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1069848" y="484632"/>
            <a:ext cx="10058400" cy="1609344"/>
          </a:xfrm>
        </p:spPr>
        <p:txBody>
          <a:bodyPr/>
          <a:lstStyle/>
          <a:p>
            <a:r>
              <a:rPr lang="en-US" dirty="0"/>
              <a:t>What is clay?</a:t>
            </a:r>
          </a:p>
        </p:txBody>
      </p:sp>
      <p:pic>
        <p:nvPicPr>
          <p:cNvPr id="1026" name="Picture 2">
            <a:extLst>
              <a:ext uri="{FF2B5EF4-FFF2-40B4-BE49-F238E27FC236}">
                <a16:creationId xmlns:a16="http://schemas.microsoft.com/office/drawing/2014/main" id="{EB532159-2DA1-8043-9F59-091EC6BFA0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4959" y="637998"/>
            <a:ext cx="4051300" cy="4051300"/>
          </a:xfr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82B09F-F7B0-5E49-A4F1-6AF2078ED097}"/>
              </a:ext>
            </a:extLst>
          </p:cNvPr>
          <p:cNvSpPr txBox="1"/>
          <p:nvPr/>
        </p:nvSpPr>
        <p:spPr>
          <a:xfrm>
            <a:off x="660400" y="2269067"/>
            <a:ext cx="5300133" cy="923330"/>
          </a:xfrm>
          <a:prstGeom prst="rect">
            <a:avLst/>
          </a:prstGeom>
          <a:noFill/>
        </p:spPr>
        <p:txBody>
          <a:bodyPr wrap="square" rtlCol="0">
            <a:spAutoFit/>
          </a:bodyPr>
          <a:lstStyle/>
          <a:p>
            <a:pPr marL="285750" indent="-285750">
              <a:buFont typeface="Arial" panose="020B0604020202020204" pitchFamily="34" charset="0"/>
              <a:buChar char="•"/>
            </a:pPr>
            <a:r>
              <a:rPr lang="en-US" dirty="0"/>
              <a:t>Anything that you can squish, mold and create is called clay. </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BBCD21EB-5220-AC42-BF42-6F41FEDDFA7A}"/>
              </a:ext>
            </a:extLst>
          </p:cNvPr>
          <p:cNvSpPr txBox="1"/>
          <p:nvPr/>
        </p:nvSpPr>
        <p:spPr>
          <a:xfrm>
            <a:off x="877652" y="3058020"/>
            <a:ext cx="5994400" cy="646331"/>
          </a:xfrm>
          <a:prstGeom prst="rect">
            <a:avLst/>
          </a:prstGeom>
          <a:noFill/>
        </p:spPr>
        <p:txBody>
          <a:bodyPr wrap="square">
            <a:spAutoFit/>
          </a:bodyPr>
          <a:lstStyle/>
          <a:p>
            <a:r>
              <a:rPr lang="en-US" sz="3600" b="1" dirty="0"/>
              <a:t>What is clay made of?</a:t>
            </a:r>
          </a:p>
        </p:txBody>
      </p:sp>
      <p:sp>
        <p:nvSpPr>
          <p:cNvPr id="19" name="TextBox 18">
            <a:extLst>
              <a:ext uri="{FF2B5EF4-FFF2-40B4-BE49-F238E27FC236}">
                <a16:creationId xmlns:a16="http://schemas.microsoft.com/office/drawing/2014/main" id="{FEF8B8AC-6EA1-144B-B153-02C43E2A701D}"/>
              </a:ext>
            </a:extLst>
          </p:cNvPr>
          <p:cNvSpPr txBox="1"/>
          <p:nvPr/>
        </p:nvSpPr>
        <p:spPr>
          <a:xfrm>
            <a:off x="877652" y="3777386"/>
            <a:ext cx="6911681" cy="369332"/>
          </a:xfrm>
          <a:prstGeom prst="rect">
            <a:avLst/>
          </a:prstGeom>
          <a:noFill/>
        </p:spPr>
        <p:txBody>
          <a:bodyPr wrap="square" rtlCol="0">
            <a:spAutoFit/>
          </a:bodyPr>
          <a:lstStyle/>
          <a:p>
            <a:r>
              <a:rPr lang="en-US" b="1" dirty="0"/>
              <a:t>Dirt and Water makes clay – All materials found in nature</a:t>
            </a:r>
          </a:p>
        </p:txBody>
      </p:sp>
      <p:pic>
        <p:nvPicPr>
          <p:cNvPr id="21" name="Picture 20">
            <a:extLst>
              <a:ext uri="{FF2B5EF4-FFF2-40B4-BE49-F238E27FC236}">
                <a16:creationId xmlns:a16="http://schemas.microsoft.com/office/drawing/2014/main" id="{6BF83B95-6C33-754B-822F-2202278296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60533" y="74612"/>
            <a:ext cx="3979334" cy="2652889"/>
          </a:xfrm>
          <a:prstGeom prst="rect">
            <a:avLst/>
          </a:prstGeom>
        </p:spPr>
      </p:pic>
      <p:pic>
        <p:nvPicPr>
          <p:cNvPr id="23" name="Picture 22">
            <a:extLst>
              <a:ext uri="{FF2B5EF4-FFF2-40B4-BE49-F238E27FC236}">
                <a16:creationId xmlns:a16="http://schemas.microsoft.com/office/drawing/2014/main" id="{AFEE5082-7D48-204A-A00A-3A859E16586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6598" y="4291990"/>
            <a:ext cx="2339975" cy="2407691"/>
          </a:xfrm>
          <a:prstGeom prst="rect">
            <a:avLst/>
          </a:prstGeom>
        </p:spPr>
      </p:pic>
      <p:pic>
        <p:nvPicPr>
          <p:cNvPr id="28" name="Picture 27">
            <a:extLst>
              <a:ext uri="{FF2B5EF4-FFF2-40B4-BE49-F238E27FC236}">
                <a16:creationId xmlns:a16="http://schemas.microsoft.com/office/drawing/2014/main" id="{88463C37-2917-D94C-975A-9318AF4311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741024" y="4480779"/>
            <a:ext cx="2115961" cy="2539153"/>
          </a:xfrm>
          <a:prstGeom prst="rect">
            <a:avLst/>
          </a:prstGeom>
        </p:spPr>
      </p:pic>
      <p:pic>
        <p:nvPicPr>
          <p:cNvPr id="31" name="Picture 30">
            <a:extLst>
              <a:ext uri="{FF2B5EF4-FFF2-40B4-BE49-F238E27FC236}">
                <a16:creationId xmlns:a16="http://schemas.microsoft.com/office/drawing/2014/main" id="{852802A1-8AEF-3A44-8F71-06C59E80807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529633" y="4689298"/>
            <a:ext cx="1543360" cy="2168702"/>
          </a:xfrm>
          <a:prstGeom prst="rect">
            <a:avLst/>
          </a:prstGeom>
        </p:spPr>
      </p:pic>
      <p:pic>
        <p:nvPicPr>
          <p:cNvPr id="35" name="Picture 34">
            <a:extLst>
              <a:ext uri="{FF2B5EF4-FFF2-40B4-BE49-F238E27FC236}">
                <a16:creationId xmlns:a16="http://schemas.microsoft.com/office/drawing/2014/main" id="{2399C60E-9FA6-C74E-9E70-EC84A1D884E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059192" y="4851392"/>
            <a:ext cx="2783568" cy="1848289"/>
          </a:xfrm>
          <a:prstGeom prst="rect">
            <a:avLst/>
          </a:prstGeom>
        </p:spPr>
      </p:pic>
      <p:pic>
        <p:nvPicPr>
          <p:cNvPr id="41" name="Picture 40">
            <a:extLst>
              <a:ext uri="{FF2B5EF4-FFF2-40B4-BE49-F238E27FC236}">
                <a16:creationId xmlns:a16="http://schemas.microsoft.com/office/drawing/2014/main" id="{8BEBDF09-3DC4-DE40-893E-997D1CF135E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10045" y="4130500"/>
            <a:ext cx="1906300" cy="2695508"/>
          </a:xfrm>
          <a:prstGeom prst="rect">
            <a:avLst/>
          </a:prstGeom>
        </p:spPr>
      </p:pic>
    </p:spTree>
    <p:extLst>
      <p:ext uri="{BB962C8B-B14F-4D97-AF65-F5344CB8AC3E}">
        <p14:creationId xmlns:p14="http://schemas.microsoft.com/office/powerpoint/2010/main" val="33564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260407" y="473039"/>
            <a:ext cx="5723467" cy="1609725"/>
          </a:xfrm>
        </p:spPr>
        <p:txBody>
          <a:bodyPr/>
          <a:lstStyle/>
          <a:p>
            <a:r>
              <a:rPr lang="en-US"/>
              <a:t>How is clay formed in Nature?</a:t>
            </a:r>
            <a:endParaRPr lang="en-US" dirty="0"/>
          </a:p>
        </p:txBody>
      </p:sp>
      <p:sp>
        <p:nvSpPr>
          <p:cNvPr id="11" name="TextBox 10">
            <a:extLst>
              <a:ext uri="{FF2B5EF4-FFF2-40B4-BE49-F238E27FC236}">
                <a16:creationId xmlns:a16="http://schemas.microsoft.com/office/drawing/2014/main" id="{1B82B09F-F7B0-5E49-A4F1-6AF2078ED097}"/>
              </a:ext>
            </a:extLst>
          </p:cNvPr>
          <p:cNvSpPr txBox="1"/>
          <p:nvPr/>
        </p:nvSpPr>
        <p:spPr>
          <a:xfrm>
            <a:off x="260405" y="2269067"/>
            <a:ext cx="5835596" cy="4093428"/>
          </a:xfrm>
          <a:prstGeom prst="rect">
            <a:avLst/>
          </a:prstGeom>
          <a:noFill/>
        </p:spPr>
        <p:txBody>
          <a:bodyPr wrap="square" rtlCol="0">
            <a:spAutoFit/>
          </a:bodyPr>
          <a:lstStyle/>
          <a:p>
            <a:pPr marL="285750" indent="-285750">
              <a:buFont typeface="Arial" panose="020B0604020202020204" pitchFamily="34" charset="0"/>
              <a:buChar char="•"/>
            </a:pPr>
            <a:r>
              <a:rPr lang="en-US" sz="2800" dirty="0"/>
              <a:t>Clay is formed by decomposition of rocks through the weathering action</a:t>
            </a:r>
          </a:p>
          <a:p>
            <a:pPr marL="285750" indent="-285750">
              <a:buFont typeface="Arial" panose="020B0604020202020204" pitchFamily="34" charset="0"/>
              <a:buChar char="•"/>
            </a:pPr>
            <a:r>
              <a:rPr lang="en-US" sz="2800" dirty="0"/>
              <a:t>Over time bits of earth/broken rocks are carried by rain water traveling from one place to the other and settles in areas. </a:t>
            </a:r>
          </a:p>
          <a:p>
            <a:pPr marL="285750" indent="-285750">
              <a:buFont typeface="Arial" panose="020B0604020202020204" pitchFamily="34" charset="0"/>
              <a:buChar char="•"/>
            </a:pPr>
            <a:r>
              <a:rPr lang="en-US" sz="2800" dirty="0"/>
              <a:t>Top soil covers the clay layers.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82A73ED-4279-FB43-91E9-A93637BF9E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45755" y="1339744"/>
            <a:ext cx="1838118" cy="1225412"/>
          </a:xfrm>
          <a:prstGeom prst="rect">
            <a:avLst/>
          </a:prstGeom>
        </p:spPr>
      </p:pic>
      <p:pic>
        <p:nvPicPr>
          <p:cNvPr id="2052" name="Picture 4">
            <a:extLst>
              <a:ext uri="{FF2B5EF4-FFF2-40B4-BE49-F238E27FC236}">
                <a16:creationId xmlns:a16="http://schemas.microsoft.com/office/drawing/2014/main" id="{CC0B044C-A21D-7845-A30A-62A58B47E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128" y="164493"/>
            <a:ext cx="5723467" cy="652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260407" y="473039"/>
            <a:ext cx="5723467" cy="1609725"/>
          </a:xfrm>
        </p:spPr>
        <p:txBody>
          <a:bodyPr/>
          <a:lstStyle/>
          <a:p>
            <a:r>
              <a:rPr lang="en-US" dirty="0"/>
              <a:t>History of pottery</a:t>
            </a:r>
          </a:p>
        </p:txBody>
      </p:sp>
      <p:sp>
        <p:nvSpPr>
          <p:cNvPr id="11" name="TextBox 10">
            <a:extLst>
              <a:ext uri="{FF2B5EF4-FFF2-40B4-BE49-F238E27FC236}">
                <a16:creationId xmlns:a16="http://schemas.microsoft.com/office/drawing/2014/main" id="{1B82B09F-F7B0-5E49-A4F1-6AF2078ED097}"/>
              </a:ext>
            </a:extLst>
          </p:cNvPr>
          <p:cNvSpPr txBox="1"/>
          <p:nvPr/>
        </p:nvSpPr>
        <p:spPr>
          <a:xfrm>
            <a:off x="660400" y="2269067"/>
            <a:ext cx="530013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Ancient man found that the clay found in nature can be molded and made into pots to use for cooking and as decorative piece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Middle eastern countries – 7,000 BCE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Asian counties – 4,000 BCE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American Countries -  1,000 BCE</a:t>
            </a:r>
          </a:p>
          <a:p>
            <a:endParaRPr lang="en-US" dirty="0"/>
          </a:p>
        </p:txBody>
      </p:sp>
      <p:sp>
        <p:nvSpPr>
          <p:cNvPr id="19" name="TextBox 18">
            <a:extLst>
              <a:ext uri="{FF2B5EF4-FFF2-40B4-BE49-F238E27FC236}">
                <a16:creationId xmlns:a16="http://schemas.microsoft.com/office/drawing/2014/main" id="{FEF8B8AC-6EA1-144B-B153-02C43E2A701D}"/>
              </a:ext>
            </a:extLst>
          </p:cNvPr>
          <p:cNvSpPr txBox="1"/>
          <p:nvPr/>
        </p:nvSpPr>
        <p:spPr>
          <a:xfrm>
            <a:off x="660400" y="5655058"/>
            <a:ext cx="6911681" cy="923330"/>
          </a:xfrm>
          <a:prstGeom prst="rect">
            <a:avLst/>
          </a:prstGeom>
          <a:noFill/>
        </p:spPr>
        <p:txBody>
          <a:bodyPr wrap="square" rtlCol="0">
            <a:spAutoFit/>
          </a:bodyPr>
          <a:lstStyle/>
          <a:p>
            <a:r>
              <a:rPr lang="en-US" b="1" dirty="0">
                <a:solidFill>
                  <a:srgbClr val="00B0F0"/>
                </a:solidFill>
                <a:hlinkClick r:id="rId2">
                  <a:extLst>
                    <a:ext uri="{A12FA001-AC4F-418D-AE19-62706E023703}">
                      <ahyp:hlinkClr xmlns:ahyp="http://schemas.microsoft.com/office/drawing/2018/hyperlinkcolor" val="tx"/>
                    </a:ext>
                  </a:extLst>
                </a:hlinkClick>
              </a:rPr>
              <a:t>All about history of pottery</a:t>
            </a:r>
          </a:p>
          <a:p>
            <a:r>
              <a:rPr lang="en-US" b="1" dirty="0">
                <a:solidFill>
                  <a:srgbClr val="FFFF00"/>
                </a:solidFill>
                <a:hlinkClick r:id="rId2">
                  <a:extLst>
                    <a:ext uri="{A12FA001-AC4F-418D-AE19-62706E023703}">
                      <ahyp:hlinkClr xmlns:ahyp="http://schemas.microsoft.com/office/drawing/2018/hyperlinkcolor" val="tx"/>
                    </a:ext>
                  </a:extLst>
                </a:hlinkClick>
              </a:rPr>
              <a:t>https://youtu.be/08mkqd7Skmw</a:t>
            </a:r>
            <a:endParaRPr lang="en-US" b="1" dirty="0">
              <a:solidFill>
                <a:srgbClr val="FFFF00"/>
              </a:solidFill>
            </a:endParaRPr>
          </a:p>
          <a:p>
            <a:endParaRPr lang="en-US" b="1" dirty="0"/>
          </a:p>
        </p:txBody>
      </p:sp>
      <p:pic>
        <p:nvPicPr>
          <p:cNvPr id="3074" name="Picture 2" descr="3D model Ancient clay pots VR / AR / low-poly | CGTrader">
            <a:extLst>
              <a:ext uri="{FF2B5EF4-FFF2-40B4-BE49-F238E27FC236}">
                <a16:creationId xmlns:a16="http://schemas.microsoft.com/office/drawing/2014/main" id="{81345542-3BD0-8040-AA46-04CF4C0D0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219" y="119288"/>
            <a:ext cx="4802373" cy="26995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ing for Native American Pottery – Indian Pueblo Store">
            <a:extLst>
              <a:ext uri="{FF2B5EF4-FFF2-40B4-BE49-F238E27FC236}">
                <a16:creationId xmlns:a16="http://schemas.microsoft.com/office/drawing/2014/main" id="{50B677CD-4795-7246-98D7-6894DA47B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219" y="4961789"/>
            <a:ext cx="4802374" cy="18962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A-Z of Japanese Pottery: 32 Most Popular Ceramic Styles">
            <a:extLst>
              <a:ext uri="{FF2B5EF4-FFF2-40B4-BE49-F238E27FC236}">
                <a16:creationId xmlns:a16="http://schemas.microsoft.com/office/drawing/2014/main" id="{1F40B4BC-C5AC-A64F-9A3B-D291F9971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219" y="2438667"/>
            <a:ext cx="4802374" cy="252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541257" cy="640080"/>
          </a:xfrm>
        </p:spPr>
        <p:txBody>
          <a:bodyPr>
            <a:normAutofit fontScale="92500"/>
          </a:bodyPr>
          <a:lstStyle/>
          <a:p>
            <a:r>
              <a:rPr lang="en-US" dirty="0">
                <a:solidFill>
                  <a:schemeClr val="tx1"/>
                </a:solidFill>
              </a:rPr>
              <a:t>Pinch – Use fingers to pinch and mold</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295275" y="2785743"/>
            <a:ext cx="3672291" cy="3249297"/>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8143462" y="1674437"/>
            <a:ext cx="3316638" cy="1113398"/>
          </a:xfrm>
        </p:spPr>
        <p:txBody>
          <a:bodyPr>
            <a:normAutofit fontScale="55000" lnSpcReduction="20000"/>
          </a:bodyPr>
          <a:lstStyle/>
          <a:p>
            <a:endParaRPr lang="en-US" dirty="0">
              <a:solidFill>
                <a:schemeClr val="tx1"/>
              </a:solidFill>
            </a:endParaRPr>
          </a:p>
          <a:p>
            <a:r>
              <a:rPr lang="en-US" sz="4000" dirty="0">
                <a:solidFill>
                  <a:schemeClr val="tx1"/>
                </a:solidFill>
              </a:rPr>
              <a:t>Coil – Make long coil snakes and stack</a:t>
            </a:r>
          </a:p>
          <a:p>
            <a:endParaRPr lang="en-US" dirty="0"/>
          </a:p>
        </p:txBody>
      </p:sp>
      <p:pic>
        <p:nvPicPr>
          <p:cNvPr id="15" name="Content Placeholder 1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4085741" y="2368296"/>
            <a:ext cx="2921000" cy="1935162"/>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p:txBody>
          <a:bodyPr/>
          <a:lstStyle/>
          <a:p>
            <a:r>
              <a:rPr lang="en-US" dirty="0"/>
              <a:t>Different ways of working with clay</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4153545" y="1773278"/>
            <a:ext cx="2278251" cy="64008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Roll – Slab roll and cut to assemble </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4153545" y="4764025"/>
            <a:ext cx="1224367"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Wheel </a:t>
            </a:r>
          </a:p>
        </p:txBody>
      </p:sp>
      <p:pic>
        <p:nvPicPr>
          <p:cNvPr id="17" name="Picture 16">
            <a:extLst>
              <a:ext uri="{FF2B5EF4-FFF2-40B4-BE49-F238E27FC236}">
                <a16:creationId xmlns:a16="http://schemas.microsoft.com/office/drawing/2014/main" id="{D0F04D40-3E12-6642-944C-A7E45798EF0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660882" y="2479040"/>
            <a:ext cx="4508500" cy="2997200"/>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119625" y="4410391"/>
            <a:ext cx="3150353" cy="2280221"/>
          </a:xfrm>
          <a:prstGeom prst="rect">
            <a:avLst/>
          </a:prstGeom>
        </p:spPr>
      </p:pic>
      <p:sp>
        <p:nvSpPr>
          <p:cNvPr id="20" name="TextBox 19">
            <a:extLst>
              <a:ext uri="{FF2B5EF4-FFF2-40B4-BE49-F238E27FC236}">
                <a16:creationId xmlns:a16="http://schemas.microsoft.com/office/drawing/2014/main" id="{48ACC442-AE4D-2644-A091-5E8F72D32BC9}"/>
              </a:ext>
            </a:extLst>
          </p:cNvPr>
          <p:cNvSpPr txBox="1"/>
          <p:nvPr/>
        </p:nvSpPr>
        <p:spPr>
          <a:xfrm>
            <a:off x="464949" y="6035040"/>
            <a:ext cx="3620792" cy="646331"/>
          </a:xfrm>
          <a:prstGeom prst="rect">
            <a:avLst/>
          </a:prstGeom>
          <a:noFill/>
        </p:spPr>
        <p:txBody>
          <a:bodyPr wrap="square" rtlCol="0">
            <a:spAutoFit/>
          </a:bodyPr>
          <a:lstStyle/>
          <a:p>
            <a:r>
              <a:rPr lang="en-US" dirty="0"/>
              <a:t>Today we will use our fingers and hand to make our model</a:t>
            </a:r>
          </a:p>
        </p:txBody>
      </p:sp>
    </p:spTree>
    <p:extLst>
      <p:ext uri="{BB962C8B-B14F-4D97-AF65-F5344CB8AC3E}">
        <p14:creationId xmlns:p14="http://schemas.microsoft.com/office/powerpoint/2010/main" val="34015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804728" cy="640080"/>
          </a:xfrm>
        </p:spPr>
        <p:txBody>
          <a:bodyPr>
            <a:normAutofit/>
          </a:bodyPr>
          <a:lstStyle/>
          <a:p>
            <a:r>
              <a:rPr lang="en-US" dirty="0">
                <a:solidFill>
                  <a:schemeClr val="tx1"/>
                </a:solidFill>
              </a:rPr>
              <a:t>Tk, Kinder, Grade 1</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srcRect/>
          <a:stretch/>
        </p:blipFill>
        <p:spPr>
          <a:xfrm>
            <a:off x="418724" y="2688336"/>
            <a:ext cx="3249297" cy="2436972"/>
          </a:xfrm>
        </p:spPr>
      </p:pic>
      <p:pic>
        <p:nvPicPr>
          <p:cNvPr id="15" name="Content Placeholder 1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3"/>
          <a:srcRect/>
          <a:stretch/>
        </p:blipFill>
        <p:spPr>
          <a:xfrm>
            <a:off x="4018402" y="1720755"/>
            <a:ext cx="3039587" cy="2279690"/>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p:txBody>
          <a:bodyPr/>
          <a:lstStyle/>
          <a:p>
            <a:r>
              <a:rPr lang="en-US" dirty="0"/>
              <a:t>Grade specific clay project</a:t>
            </a:r>
          </a:p>
        </p:txBody>
      </p:sp>
      <p:pic>
        <p:nvPicPr>
          <p:cNvPr id="17" name="Picture 16">
            <a:extLst>
              <a:ext uri="{FF2B5EF4-FFF2-40B4-BE49-F238E27FC236}">
                <a16:creationId xmlns:a16="http://schemas.microsoft.com/office/drawing/2014/main" id="{D0F04D40-3E12-6642-944C-A7E45798EF00}"/>
              </a:ext>
            </a:extLst>
          </p:cNvPr>
          <p:cNvPicPr>
            <a:picLocks noChangeAspect="1"/>
          </p:cNvPicPr>
          <p:nvPr/>
        </p:nvPicPr>
        <p:blipFill rotWithShape="1">
          <a:blip r:embed="rId4"/>
          <a:srcRect t="13870"/>
          <a:stretch/>
        </p:blipFill>
        <p:spPr>
          <a:xfrm>
            <a:off x="7220768" y="1678488"/>
            <a:ext cx="3772572" cy="2436972"/>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5"/>
          <a:srcRect/>
          <a:stretch/>
        </p:blipFill>
        <p:spPr>
          <a:xfrm>
            <a:off x="4017696" y="4077984"/>
            <a:ext cx="3040294" cy="2280221"/>
          </a:xfrm>
          <a:prstGeom prst="rect">
            <a:avLst/>
          </a:prstGeom>
        </p:spPr>
      </p:pic>
      <p:sp>
        <p:nvSpPr>
          <p:cNvPr id="20" name="TextBox 19">
            <a:extLst>
              <a:ext uri="{FF2B5EF4-FFF2-40B4-BE49-F238E27FC236}">
                <a16:creationId xmlns:a16="http://schemas.microsoft.com/office/drawing/2014/main" id="{48ACC442-AE4D-2644-A091-5E8F72D32BC9}"/>
              </a:ext>
            </a:extLst>
          </p:cNvPr>
          <p:cNvSpPr txBox="1"/>
          <p:nvPr/>
        </p:nvSpPr>
        <p:spPr>
          <a:xfrm>
            <a:off x="294933" y="5399046"/>
            <a:ext cx="3620792" cy="1200329"/>
          </a:xfrm>
          <a:prstGeom prst="rect">
            <a:avLst/>
          </a:prstGeom>
          <a:solidFill>
            <a:srgbClr val="FFFF00"/>
          </a:solidFill>
        </p:spPr>
        <p:txBody>
          <a:bodyPr wrap="square" rtlCol="0">
            <a:spAutoFit/>
          </a:bodyPr>
          <a:lstStyle/>
          <a:p>
            <a:r>
              <a:rPr lang="en-US" dirty="0"/>
              <a:t>Grade 1 can also make Grade 2 project </a:t>
            </a:r>
          </a:p>
          <a:p>
            <a:r>
              <a:rPr lang="en-US" dirty="0"/>
              <a:t>TK – Grade 2 no need to fire in the kiln</a:t>
            </a:r>
          </a:p>
        </p:txBody>
      </p:sp>
      <p:pic>
        <p:nvPicPr>
          <p:cNvPr id="14" name="Picture 13">
            <a:extLst>
              <a:ext uri="{FF2B5EF4-FFF2-40B4-BE49-F238E27FC236}">
                <a16:creationId xmlns:a16="http://schemas.microsoft.com/office/drawing/2014/main" id="{392C3621-421C-E947-96C5-9A178EB75198}"/>
              </a:ext>
            </a:extLst>
          </p:cNvPr>
          <p:cNvPicPr>
            <a:picLocks noChangeAspect="1"/>
          </p:cNvPicPr>
          <p:nvPr/>
        </p:nvPicPr>
        <p:blipFill>
          <a:blip r:embed="rId6"/>
          <a:srcRect/>
          <a:stretch/>
        </p:blipFill>
        <p:spPr>
          <a:xfrm>
            <a:off x="7570443" y="4115460"/>
            <a:ext cx="3422897" cy="2567172"/>
          </a:xfrm>
          <a:prstGeom prst="rect">
            <a:avLst/>
          </a:prstGeom>
        </p:spPr>
      </p:pic>
    </p:spTree>
    <p:extLst>
      <p:ext uri="{BB962C8B-B14F-4D97-AF65-F5344CB8AC3E}">
        <p14:creationId xmlns:p14="http://schemas.microsoft.com/office/powerpoint/2010/main" val="18173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590E25-6903-FF4F-A4E6-B19DF2779E31}"/>
              </a:ext>
            </a:extLst>
          </p:cNvPr>
          <p:cNvSpPr>
            <a:spLocks noGrp="1"/>
          </p:cNvSpPr>
          <p:nvPr>
            <p:ph type="body" sz="quarter" idx="3"/>
          </p:nvPr>
        </p:nvSpPr>
        <p:spPr>
          <a:xfrm>
            <a:off x="6373368" y="502920"/>
            <a:ext cx="4754880" cy="640080"/>
          </a:xfrm>
        </p:spPr>
        <p:txBody>
          <a:bodyPr/>
          <a:lstStyle/>
          <a:p>
            <a:r>
              <a:rPr lang="en-US" dirty="0">
                <a:solidFill>
                  <a:schemeClr val="tx1"/>
                </a:solidFill>
              </a:rPr>
              <a:t>Grade 4 &amp; 5</a:t>
            </a:r>
          </a:p>
        </p:txBody>
      </p:sp>
      <p:sp>
        <p:nvSpPr>
          <p:cNvPr id="5" name="Content Placeholder 4">
            <a:extLst>
              <a:ext uri="{FF2B5EF4-FFF2-40B4-BE49-F238E27FC236}">
                <a16:creationId xmlns:a16="http://schemas.microsoft.com/office/drawing/2014/main" id="{4EAA5BF2-E164-A846-8D37-93B7B09CF617}"/>
              </a:ext>
            </a:extLst>
          </p:cNvPr>
          <p:cNvSpPr>
            <a:spLocks noGrp="1"/>
          </p:cNvSpPr>
          <p:nvPr>
            <p:ph sz="quarter" idx="4"/>
          </p:nvPr>
        </p:nvSpPr>
        <p:spPr>
          <a:xfrm>
            <a:off x="1069848" y="1161288"/>
            <a:ext cx="10049256" cy="4873752"/>
          </a:xfrm>
        </p:spPr>
        <p:txBody>
          <a:bodyPr>
            <a:normAutofit/>
          </a:bodyPr>
          <a:lstStyle/>
          <a:p>
            <a:r>
              <a:rPr lang="en-US" b="1" dirty="0"/>
              <a:t>Kiln fire clay 2 pieces – slightly bigger than a size of a cuties(2nos) (orange)</a:t>
            </a:r>
          </a:p>
          <a:p>
            <a:r>
              <a:rPr lang="en-US" b="1" dirty="0"/>
              <a:t>Skewer sticks</a:t>
            </a:r>
          </a:p>
          <a:p>
            <a:r>
              <a:rPr lang="en-US" b="1" dirty="0"/>
              <a:t>Place mat</a:t>
            </a:r>
          </a:p>
          <a:p>
            <a:r>
              <a:rPr lang="en-US" b="1" dirty="0"/>
              <a:t>Piece of white construction paper </a:t>
            </a:r>
          </a:p>
          <a:p>
            <a:r>
              <a:rPr lang="en-US" b="1" dirty="0"/>
              <a:t>One brush per student</a:t>
            </a:r>
          </a:p>
          <a:p>
            <a:r>
              <a:rPr lang="en-US" b="1" dirty="0"/>
              <a:t>Glaze pigment (paint)</a:t>
            </a:r>
          </a:p>
          <a:p>
            <a:r>
              <a:rPr lang="en-US" b="1" dirty="0"/>
              <a:t>Plastic water cups to  moisturize the clay and use it for slip</a:t>
            </a:r>
          </a:p>
          <a:p>
            <a:r>
              <a:rPr lang="en-US" b="1" dirty="0"/>
              <a:t>Paper napkin</a:t>
            </a:r>
          </a:p>
          <a:p>
            <a:endParaRPr lang="en-US" b="1" dirty="0"/>
          </a:p>
          <a:p>
            <a:endParaRPr lang="en-US" b="1" dirty="0"/>
          </a:p>
          <a:p>
            <a:endParaRPr lang="en-US" dirty="0"/>
          </a:p>
        </p:txBody>
      </p:sp>
      <p:sp>
        <p:nvSpPr>
          <p:cNvPr id="6" name="Title 5">
            <a:extLst>
              <a:ext uri="{FF2B5EF4-FFF2-40B4-BE49-F238E27FC236}">
                <a16:creationId xmlns:a16="http://schemas.microsoft.com/office/drawing/2014/main" id="{246BCF87-2E5C-D541-AAA8-389E1A51CD8B}"/>
              </a:ext>
            </a:extLst>
          </p:cNvPr>
          <p:cNvSpPr>
            <a:spLocks noGrp="1"/>
          </p:cNvSpPr>
          <p:nvPr>
            <p:ph type="title"/>
          </p:nvPr>
        </p:nvSpPr>
        <p:spPr>
          <a:xfrm>
            <a:off x="1069848" y="484632"/>
            <a:ext cx="4091088" cy="676656"/>
          </a:xfrm>
        </p:spPr>
        <p:txBody>
          <a:bodyPr>
            <a:normAutofit fontScale="90000"/>
          </a:bodyPr>
          <a:lstStyle/>
          <a:p>
            <a:r>
              <a:rPr lang="en-US" dirty="0"/>
              <a:t>Materials </a:t>
            </a:r>
          </a:p>
        </p:txBody>
      </p:sp>
    </p:spTree>
    <p:extLst>
      <p:ext uri="{BB962C8B-B14F-4D97-AF65-F5344CB8AC3E}">
        <p14:creationId xmlns:p14="http://schemas.microsoft.com/office/powerpoint/2010/main" val="170389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fontScale="85000" lnSpcReduction="10000"/>
          </a:bodyPr>
          <a:lstStyle/>
          <a:p>
            <a:r>
              <a:rPr lang="en-US" dirty="0">
                <a:solidFill>
                  <a:schemeClr val="tx1"/>
                </a:solidFill>
              </a:rPr>
              <a:t>Roll the clay into a smooth ball, use pressure</a:t>
            </a:r>
          </a:p>
        </p:txBody>
      </p:sp>
      <p:pic>
        <p:nvPicPr>
          <p:cNvPr id="13" name="Content Placeholder 12">
            <a:hlinkClick r:id="rId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3"/>
          <a:srcRect/>
          <a:stretch/>
        </p:blipFill>
        <p:spPr>
          <a:xfrm rot="5400000">
            <a:off x="130784" y="3185901"/>
            <a:ext cx="3249297" cy="2436972"/>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fontScale="47500" lnSpcReduction="20000"/>
          </a:bodyPr>
          <a:lstStyle/>
          <a:p>
            <a:endParaRPr lang="en-US" dirty="0">
              <a:solidFill>
                <a:schemeClr val="tx1"/>
              </a:solidFill>
            </a:endParaRPr>
          </a:p>
          <a:p>
            <a:r>
              <a:rPr lang="en-US" sz="4000" dirty="0">
                <a:solidFill>
                  <a:schemeClr val="tx1"/>
                </a:solidFill>
              </a:rPr>
              <a:t>Once you have a small bowl smooth the cracks by touching a little water from the cup. If there are any major cracks or air pockets the piece will explode in the kiln while baking </a:t>
            </a:r>
          </a:p>
          <a:p>
            <a:endParaRPr lang="en-US" dirty="0"/>
          </a:p>
        </p:txBody>
      </p:sp>
      <p:pic>
        <p:nvPicPr>
          <p:cNvPr id="15" name="Content Placeholder 14">
            <a:hlinkClick r:id="rId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5"/>
          <a:srcRect/>
          <a:stretch/>
        </p:blipFill>
        <p:spPr>
          <a:xfrm rot="5400000">
            <a:off x="2984680" y="3715760"/>
            <a:ext cx="2821242" cy="2115931"/>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5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Hold the clay in the less dominant hand. The thumb of the most dominant hand should be pushed into the center of the clay then work your clay to make the walls, use the duck beak fingers to make the pinch pot</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9535527" y="3210291"/>
            <a:ext cx="2119527" cy="75820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Giraffe’s head </a:t>
            </a:r>
          </a:p>
        </p:txBody>
      </p:sp>
      <p:pic>
        <p:nvPicPr>
          <p:cNvPr id="17" name="Picture 16">
            <a:hlinkClick r:id="rId6"/>
            <a:extLst>
              <a:ext uri="{FF2B5EF4-FFF2-40B4-BE49-F238E27FC236}">
                <a16:creationId xmlns:a16="http://schemas.microsoft.com/office/drawing/2014/main" id="{D0F04D40-3E12-6642-944C-A7E45798EF00}"/>
              </a:ext>
            </a:extLst>
          </p:cNvPr>
          <p:cNvPicPr>
            <a:picLocks noChangeAspect="1"/>
          </p:cNvPicPr>
          <p:nvPr/>
        </p:nvPicPr>
        <p:blipFill>
          <a:blip r:embed="rId7"/>
          <a:srcRect/>
          <a:stretch/>
        </p:blipFill>
        <p:spPr>
          <a:xfrm rot="5400000">
            <a:off x="5880100" y="3857625"/>
            <a:ext cx="3429000" cy="2571750"/>
          </a:xfrm>
          <a:prstGeom prst="rect">
            <a:avLst/>
          </a:prstGeom>
        </p:spPr>
      </p:pic>
      <p:pic>
        <p:nvPicPr>
          <p:cNvPr id="19" name="Picture 18">
            <a:hlinkClick r:id="rId8"/>
            <a:extLst>
              <a:ext uri="{FF2B5EF4-FFF2-40B4-BE49-F238E27FC236}">
                <a16:creationId xmlns:a16="http://schemas.microsoft.com/office/drawing/2014/main" id="{7D29C892-DBCC-4D4A-9739-B5510C634881}"/>
              </a:ext>
            </a:extLst>
          </p:cNvPr>
          <p:cNvPicPr>
            <a:picLocks noChangeAspect="1"/>
          </p:cNvPicPr>
          <p:nvPr/>
        </p:nvPicPr>
        <p:blipFill>
          <a:blip r:embed="rId9">
            <a:extLst>
              <a:ext uri="{837473B0-CC2E-450A-ABE3-18F120FF3D39}">
                <a1611:picAttrSrcUrl xmlns:a1611="http://schemas.microsoft.com/office/drawing/2016/11/main" r:id="rId10"/>
              </a:ext>
            </a:extLst>
          </a:blip>
          <a:srcRect/>
          <a:stretch/>
        </p:blipFill>
        <p:spPr>
          <a:xfrm>
            <a:off x="9724163" y="3758978"/>
            <a:ext cx="2131233" cy="3196850"/>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3415438" cy="923330"/>
          </a:xfrm>
          <a:prstGeom prst="rect">
            <a:avLst/>
          </a:prstGeom>
          <a:noFill/>
        </p:spPr>
        <p:txBody>
          <a:bodyPr wrap="square" rtlCol="0">
            <a:spAutoFit/>
          </a:bodyPr>
          <a:lstStyle/>
          <a:p>
            <a:r>
              <a:rPr lang="en-US" dirty="0"/>
              <a:t>Video hyperlinked above Video hyperlinked above</a:t>
            </a:r>
          </a:p>
          <a:p>
            <a:endParaRPr lang="en-US" dirty="0"/>
          </a:p>
        </p:txBody>
      </p:sp>
      <p:sp>
        <p:nvSpPr>
          <p:cNvPr id="14" name="TextBox 13">
            <a:extLst>
              <a:ext uri="{FF2B5EF4-FFF2-40B4-BE49-F238E27FC236}">
                <a16:creationId xmlns:a16="http://schemas.microsoft.com/office/drawing/2014/main" id="{9B360C8C-51BD-E140-9004-F10B8D456E7D}"/>
              </a:ext>
            </a:extLst>
          </p:cNvPr>
          <p:cNvSpPr txBox="1"/>
          <p:nvPr/>
        </p:nvSpPr>
        <p:spPr>
          <a:xfrm>
            <a:off x="294933" y="6134544"/>
            <a:ext cx="3274985" cy="369332"/>
          </a:xfrm>
          <a:prstGeom prst="rect">
            <a:avLst/>
          </a:prstGeom>
          <a:noFill/>
        </p:spPr>
        <p:txBody>
          <a:bodyPr wrap="square">
            <a:spAutoFit/>
          </a:bodyPr>
          <a:lstStyle/>
          <a:p>
            <a:r>
              <a:rPr lang="en-US" dirty="0"/>
              <a:t>Video hyperlinked above</a:t>
            </a:r>
          </a:p>
        </p:txBody>
      </p:sp>
      <p:pic>
        <p:nvPicPr>
          <p:cNvPr id="9" name="Picture 8">
            <a:hlinkClick r:id="rId11"/>
            <a:extLst>
              <a:ext uri="{FF2B5EF4-FFF2-40B4-BE49-F238E27FC236}">
                <a16:creationId xmlns:a16="http://schemas.microsoft.com/office/drawing/2014/main" id="{8ABDC2D8-269C-294F-B725-0595636900F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088780" y="218633"/>
            <a:ext cx="2566274" cy="1886966"/>
          </a:xfrm>
          <a:prstGeom prst="rect">
            <a:avLst/>
          </a:prstGeom>
        </p:spPr>
      </p:pic>
      <p:sp>
        <p:nvSpPr>
          <p:cNvPr id="12" name="TextBox 11">
            <a:extLst>
              <a:ext uri="{FF2B5EF4-FFF2-40B4-BE49-F238E27FC236}">
                <a16:creationId xmlns:a16="http://schemas.microsoft.com/office/drawing/2014/main" id="{944D1E1B-7ACD-484C-ACC0-06222A0DE615}"/>
              </a:ext>
            </a:extLst>
          </p:cNvPr>
          <p:cNvSpPr txBox="1"/>
          <p:nvPr/>
        </p:nvSpPr>
        <p:spPr>
          <a:xfrm>
            <a:off x="9275423" y="2048256"/>
            <a:ext cx="1989985" cy="646331"/>
          </a:xfrm>
          <a:prstGeom prst="rect">
            <a:avLst/>
          </a:prstGeom>
          <a:noFill/>
        </p:spPr>
        <p:txBody>
          <a:bodyPr wrap="square" rtlCol="0">
            <a:spAutoFit/>
          </a:bodyPr>
          <a:lstStyle/>
          <a:p>
            <a:r>
              <a:rPr lang="en-US" dirty="0"/>
              <a:t>Initials on the back of he bowl</a:t>
            </a:r>
          </a:p>
        </p:txBody>
      </p:sp>
    </p:spTree>
    <p:extLst>
      <p:ext uri="{BB962C8B-B14F-4D97-AF65-F5344CB8AC3E}">
        <p14:creationId xmlns:p14="http://schemas.microsoft.com/office/powerpoint/2010/main" val="33670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1000">
              <a:schemeClr val="accent1">
                <a:lumMod val="40000"/>
                <a:lumOff val="60000"/>
              </a:schemeClr>
            </a:gs>
            <a:gs pos="71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7498829" y="1225210"/>
            <a:ext cx="4398237" cy="2203790"/>
          </a:xfrm>
        </p:spPr>
        <p:txBody>
          <a:bodyPr>
            <a:normAutofit/>
          </a:bodyPr>
          <a:lstStyle/>
          <a:p>
            <a:endParaRPr lang="en-US" dirty="0">
              <a:solidFill>
                <a:schemeClr val="tx1"/>
              </a:solidFill>
            </a:endParaRPr>
          </a:p>
          <a:p>
            <a:r>
              <a:rPr lang="en-US" dirty="0">
                <a:solidFill>
                  <a:srgbClr val="FFFF00"/>
                </a:solidFill>
              </a:rPr>
              <a:t>See this video at least twice</a:t>
            </a:r>
          </a:p>
        </p:txBody>
      </p:sp>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0" y="218719"/>
            <a:ext cx="12309219" cy="1195708"/>
          </a:xfrm>
          <a:solidFill>
            <a:srgbClr val="FFFF00"/>
          </a:solidFill>
        </p:spPr>
        <p:txBody>
          <a:bodyPr>
            <a:normAutofit fontScale="90000"/>
          </a:bodyPr>
          <a:lstStyle/>
          <a:p>
            <a:r>
              <a:rPr lang="en-US" dirty="0"/>
              <a:t>grade 5 Procedure – Very important to learn to glue the clay or it will break off while baking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294933" y="3210291"/>
            <a:ext cx="11812344" cy="32989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5643164" cy="369332"/>
          </a:xfrm>
          <a:prstGeom prst="rect">
            <a:avLst/>
          </a:prstGeom>
          <a:noFill/>
        </p:spPr>
        <p:txBody>
          <a:bodyPr wrap="square" rtlCol="0">
            <a:spAutoFit/>
          </a:bodyPr>
          <a:lstStyle/>
          <a:p>
            <a:r>
              <a:rPr lang="en-US" dirty="0"/>
              <a:t>Video hyperlinked above in both the images</a:t>
            </a:r>
          </a:p>
        </p:txBody>
      </p:sp>
      <p:sp>
        <p:nvSpPr>
          <p:cNvPr id="18" name="Text Placeholder 5">
            <a:extLst>
              <a:ext uri="{FF2B5EF4-FFF2-40B4-BE49-F238E27FC236}">
                <a16:creationId xmlns:a16="http://schemas.microsoft.com/office/drawing/2014/main" id="{2D553EFD-E2AD-5744-A0ED-3D30EE4E6F90}"/>
              </a:ext>
            </a:extLst>
          </p:cNvPr>
          <p:cNvSpPr txBox="1">
            <a:spLocks/>
          </p:cNvSpPr>
          <p:nvPr/>
        </p:nvSpPr>
        <p:spPr>
          <a:xfrm>
            <a:off x="294933" y="4362855"/>
            <a:ext cx="11037893" cy="186537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pic>
        <p:nvPicPr>
          <p:cNvPr id="20" name="Picture 19">
            <a:hlinkClick r:id="rId2"/>
            <a:extLst>
              <a:ext uri="{FF2B5EF4-FFF2-40B4-BE49-F238E27FC236}">
                <a16:creationId xmlns:a16="http://schemas.microsoft.com/office/drawing/2014/main" id="{5C19235D-BC4C-204D-A952-EA68A3B229C3}"/>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732563" y="1488457"/>
            <a:ext cx="6328637" cy="4813804"/>
          </a:xfrm>
          <a:prstGeom prst="rect">
            <a:avLst/>
          </a:prstGeom>
        </p:spPr>
      </p:pic>
      <p:sp>
        <p:nvSpPr>
          <p:cNvPr id="4" name="TextBox 3">
            <a:extLst>
              <a:ext uri="{FF2B5EF4-FFF2-40B4-BE49-F238E27FC236}">
                <a16:creationId xmlns:a16="http://schemas.microsoft.com/office/drawing/2014/main" id="{0F6B8BD1-D444-A744-B12B-1BA69EF5A2A4}"/>
              </a:ext>
            </a:extLst>
          </p:cNvPr>
          <p:cNvSpPr txBox="1"/>
          <p:nvPr/>
        </p:nvSpPr>
        <p:spPr>
          <a:xfrm>
            <a:off x="7461504" y="3429000"/>
            <a:ext cx="4435563" cy="2862322"/>
          </a:xfrm>
          <a:prstGeom prst="rect">
            <a:avLst/>
          </a:prstGeom>
          <a:noFill/>
        </p:spPr>
        <p:txBody>
          <a:bodyPr wrap="square" rtlCol="0">
            <a:spAutoFit/>
          </a:bodyPr>
          <a:lstStyle/>
          <a:p>
            <a:r>
              <a:rPr lang="en-US" sz="3000" b="1" dirty="0"/>
              <a:t>How to glue the clay pieces together, very important pottery technique. Video hyperlinked in the image above</a:t>
            </a:r>
          </a:p>
        </p:txBody>
      </p:sp>
      <p:sp>
        <p:nvSpPr>
          <p:cNvPr id="7" name="Text Placeholder 6">
            <a:extLst>
              <a:ext uri="{FF2B5EF4-FFF2-40B4-BE49-F238E27FC236}">
                <a16:creationId xmlns:a16="http://schemas.microsoft.com/office/drawing/2014/main" id="{303CE18A-6D8D-5D45-A480-71F427AE58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13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{4B2BF970-5EA5-2D4C-A87E-34BE7E2F52CF}tf10001070</Template>
  <TotalTime>20</TotalTime>
  <Words>489</Words>
  <Application>Microsoft Macintosh PowerPoint</Application>
  <PresentationFormat>Widescreen</PresentationFormat>
  <Paragraphs>64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Rockwell</vt:lpstr>
      <vt:lpstr>Rockwell Condensed</vt:lpstr>
      <vt:lpstr>Rockwell Extra Bold</vt:lpstr>
      <vt:lpstr>Wingdings</vt:lpstr>
      <vt:lpstr>Wood Type</vt:lpstr>
      <vt:lpstr>Clay project – Grade 5 </vt:lpstr>
      <vt:lpstr>What is clay?</vt:lpstr>
      <vt:lpstr>How is clay formed in Nature?</vt:lpstr>
      <vt:lpstr>History of pottery</vt:lpstr>
      <vt:lpstr>Different ways of working with clay</vt:lpstr>
      <vt:lpstr>Grade specific clay project</vt:lpstr>
      <vt:lpstr>Materials </vt:lpstr>
      <vt:lpstr>grade 5 Procedure </vt:lpstr>
      <vt:lpstr>grade 5 Procedure – Very important to learn to glue the clay or it will break off while baking  </vt:lpstr>
      <vt:lpstr>grade 5 Procedure - Giraffe</vt:lpstr>
      <vt:lpstr>Elephant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Clay project – Grade 5 </dc:title>
  <dc:creator>Microsoft Office User</dc:creator>
  <cp:lastModifiedBy>Microsoft Office User</cp:lastModifiedBy>
  <cp:revision>1</cp:revision>
  <dcterms:created xsi:type="dcterms:W3CDTF">2023-04-10T17:24:22Z</dcterms:created>
  <dcterms:modified xsi:type="dcterms:W3CDTF">2023-04-10T17:44:51Z</dcterms:modified>
</cp:coreProperties>
</file>