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58" r:id="rId4"/>
    <p:sldId id="260" r:id="rId5"/>
    <p:sldId id="261" r:id="rId6"/>
    <p:sldId id="265" r:id="rId7"/>
    <p:sldId id="262" r:id="rId8"/>
    <p:sldId id="263" r:id="rId9"/>
    <p:sldId id="266" r:id="rId10"/>
    <p:sldId id="267" r:id="rId11"/>
    <p:sldId id="304" r:id="rId12"/>
    <p:sldId id="30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4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978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8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95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7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45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8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8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26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2459E4C-770B-6A46-88AD-9D3F1B4EF1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B241587-18AE-DB4B-A951-7BE062F227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67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cfMSbC7T6Jw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lickr.com/photos/denishc/8335460457" TargetMode="Externa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F1FF-8D71-D247-AAF5-1F1E88491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883" y="4750955"/>
            <a:ext cx="8217725" cy="1134531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+mn-lt"/>
              </a:rPr>
              <a:t>Rhythm for all! – Feel it!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780D5-CCA0-1842-8188-B18F2C710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6977" y="5281082"/>
            <a:ext cx="4261348" cy="1405467"/>
          </a:xfrm>
        </p:spPr>
        <p:txBody>
          <a:bodyPr/>
          <a:lstStyle/>
          <a:p>
            <a:r>
              <a:rPr lang="en-US" dirty="0" err="1"/>
              <a:t>Rajee</a:t>
            </a:r>
            <a:r>
              <a:rPr lang="en-US" dirty="0"/>
              <a:t> </a:t>
            </a:r>
            <a:r>
              <a:rPr lang="en-US" dirty="0" err="1"/>
              <a:t>Subramanain</a:t>
            </a:r>
            <a:endParaRPr lang="en-US" dirty="0"/>
          </a:p>
          <a:p>
            <a:r>
              <a:rPr lang="en-US" dirty="0"/>
              <a:t>April 2022</a:t>
            </a:r>
          </a:p>
          <a:p>
            <a:r>
              <a:rPr lang="en-US" dirty="0"/>
              <a:t>Quail Run Elementary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FD4E7-8BCA-B04D-B60F-D9F58EC6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6" y="326983"/>
            <a:ext cx="2952750" cy="393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58362-1C0F-3440-A6F8-59087997B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496" y="326983"/>
            <a:ext cx="2721504" cy="3848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77F1-68F8-F443-BB5C-467C838BB9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8" r="4948"/>
          <a:stretch/>
        </p:blipFill>
        <p:spPr>
          <a:xfrm>
            <a:off x="7736977" y="326983"/>
            <a:ext cx="4035923" cy="33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2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C077-D3E7-A445-9175-6E75000A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3886199" cy="971550"/>
          </a:xfrm>
        </p:spPr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CFABD-AA90-BF41-9768-3B7902643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7886699" cy="4106332"/>
          </a:xfrm>
        </p:spPr>
        <p:txBody>
          <a:bodyPr>
            <a:noAutofit/>
          </a:bodyPr>
          <a:lstStyle/>
          <a:p>
            <a:r>
              <a:rPr lang="en-US" sz="2800" dirty="0"/>
              <a:t>Scratch pad – 5x8 (Grades TK, K, GRADE 1 &amp; 2)</a:t>
            </a:r>
          </a:p>
          <a:p>
            <a:r>
              <a:rPr lang="en-US" sz="2800" dirty="0"/>
              <a:t>Skewer sticks</a:t>
            </a:r>
          </a:p>
          <a:p>
            <a:r>
              <a:rPr lang="en-US" sz="2800" dirty="0"/>
              <a:t>Craft sticks</a:t>
            </a:r>
          </a:p>
          <a:p>
            <a:r>
              <a:rPr lang="en-US" sz="2800" dirty="0"/>
              <a:t>Tissue paper</a:t>
            </a:r>
          </a:p>
          <a:p>
            <a:r>
              <a:rPr lang="en-US" sz="2800" dirty="0"/>
              <a:t>Backing sheet(Mounting paper)</a:t>
            </a:r>
          </a:p>
          <a:p>
            <a:r>
              <a:rPr lang="en-US" sz="2800" dirty="0"/>
              <a:t>Glue sticks</a:t>
            </a:r>
          </a:p>
          <a:p>
            <a:r>
              <a:rPr lang="en-US" sz="2800" dirty="0"/>
              <a:t>Drum template to outline the image</a:t>
            </a:r>
          </a:p>
        </p:txBody>
      </p:sp>
    </p:spTree>
    <p:extLst>
      <p:ext uri="{BB962C8B-B14F-4D97-AF65-F5344CB8AC3E}">
        <p14:creationId xmlns:p14="http://schemas.microsoft.com/office/powerpoint/2010/main" val="4080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1" y="46249"/>
            <a:ext cx="600075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Procedure TK, K Grade 1 &amp; 2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63500" y="1351175"/>
            <a:ext cx="4191000" cy="3143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327025" y="520708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Place the drum template and trace around using the skewer stick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4298189" y="5258593"/>
            <a:ext cx="333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Draw the drum head  - an oval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C7BE89-06BB-D042-AFEB-7C6BD008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-85696" y="1362224"/>
            <a:ext cx="4286249" cy="3214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78A92-15BF-5B49-94C9-AB29A661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16" r="9816"/>
          <a:stretch/>
        </p:blipFill>
        <p:spPr>
          <a:xfrm rot="5400000">
            <a:off x="7499962" y="960005"/>
            <a:ext cx="3998852" cy="37317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7572378" y="512524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Draw lines to split the drum shell  to add  folk patterns (designs)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E2FE2-7A69-514D-B067-29E6B0845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3397200" y="1362224"/>
            <a:ext cx="4286249" cy="3214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63FB09-D178-E64B-9AE9-E030EEDA95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3301951" y="1344029"/>
            <a:ext cx="4286248" cy="32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1" y="46249"/>
            <a:ext cx="600075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Procedure TK, K Grade 1 &amp; 2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63500" y="1351175"/>
            <a:ext cx="4191000" cy="3143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0" y="5207086"/>
            <a:ext cx="3603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Wipe the skewers now and then to take away off the excess  scrap</a:t>
            </a:r>
          </a:p>
          <a:p>
            <a:r>
              <a:rPr lang="en-US" b="1" dirty="0"/>
              <a:t>    Add designs/folk patterns on the   drum refer to the slides for inspiration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4298189" y="5258593"/>
            <a:ext cx="333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 the craft stick to to scratch away a lager area</a:t>
            </a:r>
          </a:p>
          <a:p>
            <a:r>
              <a:rPr lang="en-US" b="1" dirty="0"/>
              <a:t>You will need some larger areas so it is colorful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C7BE89-06BB-D042-AFEB-7C6BD008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1554" y="842851"/>
            <a:ext cx="3143250" cy="3966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78A92-15BF-5B49-94C9-AB29A661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16" r="9816"/>
          <a:stretch/>
        </p:blipFill>
        <p:spPr>
          <a:xfrm rot="5400000">
            <a:off x="7652362" y="976414"/>
            <a:ext cx="3998852" cy="37317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7572378" y="5125244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Draw the drumsticks, add simple border design</a:t>
            </a:r>
          </a:p>
          <a:p>
            <a:r>
              <a:rPr lang="en-US" sz="2000" b="1" dirty="0"/>
              <a:t>Engrave your name on the right hand side</a:t>
            </a:r>
          </a:p>
          <a:p>
            <a:r>
              <a:rPr lang="en-US" sz="2000" b="1" dirty="0"/>
              <a:t>Mount the art on a bright colored paper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E2FE2-7A69-514D-B067-29E6B0845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3397200" y="1362224"/>
            <a:ext cx="4286248" cy="3214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63FB09-D178-E64B-9AE9-E030EEDA95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3397200" y="1378632"/>
            <a:ext cx="4286248" cy="3214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55AA2E-61D0-3047-940C-7833F0221D55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rcRect t="17002" b="17002"/>
          <a:stretch/>
        </p:blipFill>
        <p:spPr>
          <a:xfrm>
            <a:off x="7804762" y="574292"/>
            <a:ext cx="3998852" cy="42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4466-91A0-A145-83A5-16EA1568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23" y="9436"/>
            <a:ext cx="9722377" cy="1057363"/>
          </a:xfrm>
        </p:spPr>
        <p:txBody>
          <a:bodyPr>
            <a:normAutofit fontScale="90000"/>
          </a:bodyPr>
          <a:lstStyle/>
          <a:p>
            <a:r>
              <a:rPr lang="en-US" dirty="0"/>
              <a:t>Inspiration – April – National poetry month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B43BF-BB2C-8C40-987C-8EB4FA5F5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2362199"/>
            <a:ext cx="3606800" cy="3429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FA0FA-ADEE-1C42-AF50-37471D85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066800"/>
            <a:ext cx="6800850" cy="5384800"/>
          </a:xfrm>
        </p:spPr>
        <p:txBody>
          <a:bodyPr>
            <a:noAutofit/>
          </a:bodyPr>
          <a:lstStyle/>
          <a:p>
            <a:r>
              <a:rPr lang="en-US" sz="2200" b="1" dirty="0"/>
              <a:t>This book is in a poetry format. </a:t>
            </a:r>
          </a:p>
          <a:p>
            <a:r>
              <a:rPr lang="en-US" sz="2200" b="1" dirty="0"/>
              <a:t>It’s a true story inspired by </a:t>
            </a:r>
            <a:r>
              <a:rPr lang="en-US" sz="2200" b="1" dirty="0" err="1"/>
              <a:t>Millo</a:t>
            </a:r>
            <a:r>
              <a:rPr lang="en-US" sz="2200" b="1" dirty="0"/>
              <a:t> Castro </a:t>
            </a:r>
            <a:r>
              <a:rPr lang="en-US" sz="2200" b="1" dirty="0" err="1"/>
              <a:t>Zaldariaga</a:t>
            </a:r>
            <a:r>
              <a:rPr lang="en-US" sz="2200" b="1" dirty="0"/>
              <a:t>! </a:t>
            </a:r>
          </a:p>
          <a:p>
            <a:r>
              <a:rPr lang="en-US" sz="2200" b="1" dirty="0"/>
              <a:t>Written by Margarita Engle </a:t>
            </a:r>
          </a:p>
          <a:p>
            <a:r>
              <a:rPr lang="en-US" sz="2200" b="1" dirty="0"/>
              <a:t>Margarita Engle presented the story in a poetry format because the story is all about music and it needed the rhythm, tempo, beats and a little bit of rhyme too. </a:t>
            </a:r>
          </a:p>
          <a:p>
            <a:r>
              <a:rPr lang="en-US" sz="2200" b="1" dirty="0"/>
              <a:t>This is because </a:t>
            </a:r>
            <a:r>
              <a:rPr lang="en-US" sz="2200" b="1" dirty="0" err="1"/>
              <a:t>Millo’s</a:t>
            </a:r>
            <a:r>
              <a:rPr lang="en-US" sz="2200" b="1" dirty="0"/>
              <a:t> talent was boom boom boom booming…</a:t>
            </a:r>
          </a:p>
          <a:p>
            <a:r>
              <a:rPr lang="en-US" sz="2200" b="1" dirty="0"/>
              <a:t>A few lines from the book </a:t>
            </a:r>
            <a:r>
              <a:rPr lang="en-US" sz="2200" b="1" dirty="0">
                <a:solidFill>
                  <a:srgbClr val="FF0000"/>
                </a:solidFill>
                <a:highlight>
                  <a:srgbClr val="C0C0C0"/>
                </a:highlight>
                <a:latin typeface="APPLE CHANCERY" panose="03020702040506060504" pitchFamily="66" charset="-79"/>
                <a:cs typeface="APPLE CHANCERY" panose="03020702040506060504" pitchFamily="66" charset="-79"/>
              </a:rPr>
              <a:t>“of pounding tall congo drums taping small bongo drums and boom boom booming with the long, loud sticks on big round, silvery, moon bright timbales”</a:t>
            </a:r>
          </a:p>
          <a:p>
            <a:r>
              <a:rPr lang="en-US" sz="2200" b="1" dirty="0"/>
              <a:t>The illustration also matched the dream of the girl ”</a:t>
            </a:r>
            <a:r>
              <a:rPr lang="en-US" sz="2200" b="1" dirty="0" err="1"/>
              <a:t>Millo</a:t>
            </a:r>
            <a:r>
              <a:rPr lang="en-US" sz="2200" b="1" dirty="0"/>
              <a:t>”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2A86D-677C-294E-ADD6-4403000436B6}"/>
              </a:ext>
            </a:extLst>
          </p:cNvPr>
          <p:cNvSpPr txBox="1"/>
          <p:nvPr/>
        </p:nvSpPr>
        <p:spPr>
          <a:xfrm>
            <a:off x="571501" y="5925234"/>
            <a:ext cx="36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https://www.youtube.com/watch?v=cfMSbC7T6Jw</a:t>
            </a:r>
            <a:endParaRPr lang="en-US" dirty="0"/>
          </a:p>
          <a:p>
            <a:endParaRPr lang="en-US" dirty="0"/>
          </a:p>
        </p:txBody>
      </p:sp>
      <p:pic>
        <p:nvPicPr>
          <p:cNvPr id="2054" name="Picture 6" descr="Drum Dream Girl | Rafael López">
            <a:extLst>
              <a:ext uri="{FF2B5EF4-FFF2-40B4-BE49-F238E27FC236}">
                <a16:creationId xmlns:a16="http://schemas.microsoft.com/office/drawing/2014/main" id="{7C0ED88F-71C9-A547-A12C-F463BB8E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66799"/>
            <a:ext cx="51181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4466-91A0-A145-83A5-16EA1568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 – April Character trait -  Perseverance</a:t>
            </a:r>
          </a:p>
        </p:txBody>
      </p:sp>
      <p:pic>
        <p:nvPicPr>
          <p:cNvPr id="1026" name="Picture 2" descr="Drum Dream Girl - Hamilton East Public Library Website">
            <a:extLst>
              <a:ext uri="{FF2B5EF4-FFF2-40B4-BE49-F238E27FC236}">
                <a16:creationId xmlns:a16="http://schemas.microsoft.com/office/drawing/2014/main" id="{D803491E-B6B9-7A4F-8CD2-8D759EC6E9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79" y="2141538"/>
            <a:ext cx="3029504" cy="36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FA0FA-ADEE-1C42-AF50-37471D85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4630" y="2199902"/>
            <a:ext cx="7471569" cy="3591300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This poem tells a real story of perseverance. </a:t>
            </a:r>
          </a:p>
          <a:p>
            <a:r>
              <a:rPr lang="en-US" sz="9600" b="1" dirty="0" err="1"/>
              <a:t>Millo</a:t>
            </a:r>
            <a:r>
              <a:rPr lang="en-US" sz="9600" b="1" dirty="0"/>
              <a:t> overcame challenges, persevered through and become a famous drummer. </a:t>
            </a:r>
          </a:p>
          <a:p>
            <a:r>
              <a:rPr lang="en-US" sz="9600" b="1" dirty="0" err="1"/>
              <a:t>Millo</a:t>
            </a:r>
            <a:r>
              <a:rPr lang="en-US" sz="9600" b="1" dirty="0"/>
              <a:t> at age of 10 she played the drums in the first all girls band </a:t>
            </a:r>
          </a:p>
          <a:p>
            <a:r>
              <a:rPr lang="en-US" sz="9600" b="1" dirty="0" err="1"/>
              <a:t>Millo</a:t>
            </a:r>
            <a:r>
              <a:rPr lang="en-US" sz="9600" b="1" dirty="0"/>
              <a:t> became world famous.</a:t>
            </a:r>
          </a:p>
          <a:p>
            <a:r>
              <a:rPr lang="en-US" sz="9600" b="1" dirty="0"/>
              <a:t>At the age of 15 she was invited to play in the birthday party of the US President Franklin Roosevelt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2A86D-677C-294E-ADD6-4403000436B6}"/>
              </a:ext>
            </a:extLst>
          </p:cNvPr>
          <p:cNvSpPr txBox="1"/>
          <p:nvPr/>
        </p:nvSpPr>
        <p:spPr>
          <a:xfrm>
            <a:off x="571501" y="5925234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Millo</a:t>
            </a:r>
            <a:r>
              <a:rPr lang="en-US" sz="2000" b="1" dirty="0"/>
              <a:t> Castro </a:t>
            </a:r>
            <a:r>
              <a:rPr lang="en-US" sz="2000" b="1" dirty="0" err="1"/>
              <a:t>Zaldarriaga</a:t>
            </a:r>
            <a:endParaRPr lang="en-US" sz="2000" b="1" dirty="0"/>
          </a:p>
        </p:txBody>
      </p:sp>
      <p:pic>
        <p:nvPicPr>
          <p:cNvPr id="1028" name="Picture 4" descr="anacaona">
            <a:extLst>
              <a:ext uri="{FF2B5EF4-FFF2-40B4-BE49-F238E27FC236}">
                <a16:creationId xmlns:a16="http://schemas.microsoft.com/office/drawing/2014/main" id="{43476ACC-3695-CE48-9EB6-1815ACF3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8" y="1984492"/>
            <a:ext cx="3029505" cy="38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9013-3DE1-B645-B4FA-EFC745BB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67" y="139043"/>
            <a:ext cx="4106069" cy="940458"/>
          </a:xfrm>
        </p:spPr>
        <p:txBody>
          <a:bodyPr/>
          <a:lstStyle/>
          <a:p>
            <a:r>
              <a:rPr lang="en-US" dirty="0"/>
              <a:t>History of drums </a:t>
            </a:r>
          </a:p>
        </p:txBody>
      </p:sp>
      <p:pic>
        <p:nvPicPr>
          <p:cNvPr id="3074" name="Picture 2" descr="Types Of Drums | Facts About Drums | DK Find Out">
            <a:extLst>
              <a:ext uri="{FF2B5EF4-FFF2-40B4-BE49-F238E27FC236}">
                <a16:creationId xmlns:a16="http://schemas.microsoft.com/office/drawing/2014/main" id="{AA1D36F5-66F0-2945-83BA-544EE0953F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0" y="870861"/>
            <a:ext cx="3649662" cy="36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E48FA7-06C3-E044-975A-6F4C87A0928D}"/>
              </a:ext>
            </a:extLst>
          </p:cNvPr>
          <p:cNvSpPr txBox="1"/>
          <p:nvPr/>
        </p:nvSpPr>
        <p:spPr>
          <a:xfrm>
            <a:off x="550863" y="9725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Modern Drums</a:t>
            </a:r>
          </a:p>
        </p:txBody>
      </p:sp>
      <p:pic>
        <p:nvPicPr>
          <p:cNvPr id="3076" name="Picture 4" descr="Types of Drums Around the World - Melodyful">
            <a:extLst>
              <a:ext uri="{FF2B5EF4-FFF2-40B4-BE49-F238E27FC236}">
                <a16:creationId xmlns:a16="http://schemas.microsoft.com/office/drawing/2014/main" id="{8E929D97-D3D1-B446-A89D-56D13E5E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82339"/>
            <a:ext cx="3322638" cy="27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atercolor Set Different Traditional Ethnic Percussion Stock Illustration  734964961">
            <a:extLst>
              <a:ext uri="{FF2B5EF4-FFF2-40B4-BE49-F238E27FC236}">
                <a16:creationId xmlns:a16="http://schemas.microsoft.com/office/drawing/2014/main" id="{2EDA8803-FF75-E745-BBB2-47BA7303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5"/>
          <a:stretch/>
        </p:blipFill>
        <p:spPr bwMode="auto">
          <a:xfrm>
            <a:off x="4775200" y="659437"/>
            <a:ext cx="6065837" cy="558896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02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7FCD-2045-B140-8765-3FC047FB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drums</a:t>
            </a:r>
          </a:p>
        </p:txBody>
      </p:sp>
      <p:pic>
        <p:nvPicPr>
          <p:cNvPr id="4100" name="Picture 4" descr="African Drums drawing free image download">
            <a:extLst>
              <a:ext uri="{FF2B5EF4-FFF2-40B4-BE49-F238E27FC236}">
                <a16:creationId xmlns:a16="http://schemas.microsoft.com/office/drawing/2014/main" id="{73E0CBB8-63D2-F444-91E2-FD49CE0484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895349"/>
            <a:ext cx="6279092" cy="258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34 DIY Africa Drum ideas | diy instruments, diy musical instruments,  homemade musical instruments">
            <a:extLst>
              <a:ext uri="{FF2B5EF4-FFF2-40B4-BE49-F238E27FC236}">
                <a16:creationId xmlns:a16="http://schemas.microsoft.com/office/drawing/2014/main" id="{2237AEED-5C67-1B43-A3BC-288C4AA1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790700"/>
            <a:ext cx="50673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A9670-E304-D04A-AB87-E348B6C63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812"/>
          <a:stretch/>
        </p:blipFill>
        <p:spPr>
          <a:xfrm>
            <a:off x="6610352" y="3532708"/>
            <a:ext cx="4914898" cy="30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CFDC-4EB1-E94E-A305-4C88F38AF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85216"/>
            <a:ext cx="5139267" cy="1499616"/>
          </a:xfrm>
        </p:spPr>
        <p:txBody>
          <a:bodyPr>
            <a:normAutofit fontScale="90000"/>
          </a:bodyPr>
          <a:lstStyle/>
          <a:p>
            <a:r>
              <a:rPr lang="en-US" dirty="0"/>
              <a:t>Art Element - Patterns </a:t>
            </a:r>
            <a:br>
              <a:rPr lang="en-US" dirty="0"/>
            </a:br>
            <a:r>
              <a:rPr lang="en-US" dirty="0"/>
              <a:t>Folk patterns </a:t>
            </a:r>
            <a:br>
              <a:rPr lang="en-US" dirty="0"/>
            </a:br>
            <a:r>
              <a:rPr lang="en-US" dirty="0"/>
              <a:t>Samples </a:t>
            </a:r>
          </a:p>
        </p:txBody>
      </p:sp>
      <p:pic>
        <p:nvPicPr>
          <p:cNvPr id="5122" name="Picture 2" descr="Pattern art, Mexican pattern, Mexican folk art">
            <a:extLst>
              <a:ext uri="{FF2B5EF4-FFF2-40B4-BE49-F238E27FC236}">
                <a16:creationId xmlns:a16="http://schemas.microsoft.com/office/drawing/2014/main" id="{055F6234-BE0B-C046-AECD-320A3140ED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19075"/>
            <a:ext cx="64198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C71F3-355C-2944-8F86-9E55322E950F}"/>
              </a:ext>
            </a:extLst>
          </p:cNvPr>
          <p:cNvSpPr txBox="1"/>
          <p:nvPr/>
        </p:nvSpPr>
        <p:spPr>
          <a:xfrm>
            <a:off x="381000" y="3105150"/>
            <a:ext cx="4343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What is a pattern? </a:t>
            </a:r>
          </a:p>
          <a:p>
            <a:endParaRPr lang="en-US" sz="2800" dirty="0"/>
          </a:p>
          <a:p>
            <a:r>
              <a:rPr lang="en-US" sz="2800" dirty="0"/>
              <a:t>A pattern  is a series or sequence that repeats in a  space</a:t>
            </a:r>
          </a:p>
        </p:txBody>
      </p:sp>
    </p:spTree>
    <p:extLst>
      <p:ext uri="{BB962C8B-B14F-4D97-AF65-F5344CB8AC3E}">
        <p14:creationId xmlns:p14="http://schemas.microsoft.com/office/powerpoint/2010/main" val="3838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CFDC-4EB1-E94E-A305-4C88F38A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Folk patterns </a:t>
            </a:r>
            <a:br>
              <a:rPr lang="en-US" dirty="0"/>
            </a:br>
            <a:r>
              <a:rPr lang="en-US" dirty="0"/>
              <a:t>Samples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BBD3-C6A9-8945-A9A4-C0364BB77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28850"/>
            <a:ext cx="3600449" cy="3562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Mexican folk art seamless pattern, colorful design with flowers wallpaper  inspired by traditional designs from Mexico. Happy flowers and abstract  shapes ornament, retro background Drawing by Julien">
            <a:extLst>
              <a:ext uri="{FF2B5EF4-FFF2-40B4-BE49-F238E27FC236}">
                <a16:creationId xmlns:a16="http://schemas.microsoft.com/office/drawing/2014/main" id="{603A06A6-3C02-0140-89E4-788D0259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80974"/>
            <a:ext cx="7012517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CFDC-4EB1-E94E-A305-4C88F38A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Folk patterns </a:t>
            </a:r>
            <a:br>
              <a:rPr lang="en-US" dirty="0"/>
            </a:br>
            <a:r>
              <a:rPr lang="en-US" dirty="0"/>
              <a:t>Samples </a:t>
            </a:r>
          </a:p>
        </p:txBody>
      </p:sp>
      <p:pic>
        <p:nvPicPr>
          <p:cNvPr id="7170" name="Picture 2" descr="A selection of Mexican influenced patterns, motifs and borders. | Mexican  pattern, Folk art painting, Pattern art">
            <a:extLst>
              <a:ext uri="{FF2B5EF4-FFF2-40B4-BE49-F238E27FC236}">
                <a16:creationId xmlns:a16="http://schemas.microsoft.com/office/drawing/2014/main" id="{FFA70CC1-7F79-904E-9E1D-D88B97B3D2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07" y="459812"/>
            <a:ext cx="5309070" cy="55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ztec Ethnic Seamless Pattern Vector. Inca Motif Background Decor in  Monochrome Color Stock Vector - Illustration of happy, decor: 136362044">
            <a:extLst>
              <a:ext uri="{FF2B5EF4-FFF2-40B4-BE49-F238E27FC236}">
                <a16:creationId xmlns:a16="http://schemas.microsoft.com/office/drawing/2014/main" id="{1B5BC2A5-BDAB-9148-8991-72610ED6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89" y="211382"/>
            <a:ext cx="6980277" cy="64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EE7A-E872-FB49-9DC8-1963F0D8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90501"/>
            <a:ext cx="6362699" cy="876300"/>
          </a:xfrm>
        </p:spPr>
        <p:txBody>
          <a:bodyPr/>
          <a:lstStyle/>
          <a:p>
            <a:r>
              <a:rPr lang="en-US" dirty="0"/>
              <a:t>Art Technique – Scratch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8FEA7-DF41-DC40-BBB6-ECA5E5E5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57250"/>
            <a:ext cx="5543549" cy="5429249"/>
          </a:xfrm>
        </p:spPr>
        <p:txBody>
          <a:bodyPr>
            <a:normAutofit/>
          </a:bodyPr>
          <a:lstStyle/>
          <a:p>
            <a:r>
              <a:rPr lang="en-US" sz="2400" b="1" dirty="0"/>
              <a:t>Scratch art is a graphic technique </a:t>
            </a:r>
          </a:p>
          <a:p>
            <a:r>
              <a:rPr lang="en-US" sz="2400" dirty="0"/>
              <a:t>It is also called Foil Art or Engraving Art</a:t>
            </a:r>
            <a:endParaRPr lang="en-US" sz="2400" b="1" dirty="0"/>
          </a:p>
          <a:p>
            <a:r>
              <a:rPr lang="en-US" sz="2400" b="1" dirty="0"/>
              <a:t>Scratchboard art</a:t>
            </a:r>
            <a:r>
              <a:rPr lang="en-US" sz="2400" dirty="0"/>
              <a:t> is a way to create an image using a special board with a black surface layer and white or colored under layer</a:t>
            </a:r>
          </a:p>
          <a:p>
            <a:r>
              <a:rPr lang="en-US" sz="2400" dirty="0"/>
              <a:t>Scratching the board using a sharp tool will reveal the light colored layer</a:t>
            </a:r>
          </a:p>
          <a:p>
            <a:r>
              <a:rPr lang="en-US" sz="2400" dirty="0"/>
              <a:t>The image is created completely by making repeated small lines, marks and strokes.</a:t>
            </a:r>
          </a:p>
          <a:p>
            <a:endParaRPr lang="en-US" dirty="0"/>
          </a:p>
        </p:txBody>
      </p:sp>
      <p:pic>
        <p:nvPicPr>
          <p:cNvPr id="9218" name="Picture 2" descr="Scratch Art | Kids' Crafts | Fun Craft Ideas | FirstPalette.com">
            <a:extLst>
              <a:ext uri="{FF2B5EF4-FFF2-40B4-BE49-F238E27FC236}">
                <a16:creationId xmlns:a16="http://schemas.microsoft.com/office/drawing/2014/main" id="{A150B08D-B85B-984C-BA06-46E42421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381001"/>
            <a:ext cx="4580326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ntroduction to Scratchboard | Art Starts">
            <a:extLst>
              <a:ext uri="{FF2B5EF4-FFF2-40B4-BE49-F238E27FC236}">
                <a16:creationId xmlns:a16="http://schemas.microsoft.com/office/drawing/2014/main" id="{CDBF0CEE-3ECD-404A-BC51-CB1E60EB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3571874"/>
            <a:ext cx="4580326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{F012706D-1796-4048-AF79-8C6A97756701}tf10001061</Template>
  <TotalTime>448</TotalTime>
  <Words>491</Words>
  <Application>Microsoft Macintosh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APPLE CHANCERY</vt:lpstr>
      <vt:lpstr>Arial</vt:lpstr>
      <vt:lpstr>Tw Cen MT</vt:lpstr>
      <vt:lpstr>Tw Cen MT Condensed</vt:lpstr>
      <vt:lpstr>Wingdings 3</vt:lpstr>
      <vt:lpstr>Integral</vt:lpstr>
      <vt:lpstr>Rhythm for all! – Feel it!</vt:lpstr>
      <vt:lpstr>Inspiration – April – National poetry month</vt:lpstr>
      <vt:lpstr>Inspiration – April Character trait -  Perseverance</vt:lpstr>
      <vt:lpstr>History of drums </vt:lpstr>
      <vt:lpstr>Types of drums</vt:lpstr>
      <vt:lpstr>Art Element - Patterns  Folk patterns  Samples </vt:lpstr>
      <vt:lpstr>Folk patterns  Samples </vt:lpstr>
      <vt:lpstr>Folk patterns  Samples </vt:lpstr>
      <vt:lpstr>Art Technique – Scratch art</vt:lpstr>
      <vt:lpstr>Materials</vt:lpstr>
      <vt:lpstr>Procedure TK, K Grade 1 &amp; 2 </vt:lpstr>
      <vt:lpstr>Procedure TK, K Grade 1 &amp; 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Rhythm for all! – Feel it!</dc:title>
  <dc:creator>Microsoft Office User</dc:creator>
  <cp:lastModifiedBy>Microsoft Office User</cp:lastModifiedBy>
  <cp:revision>2</cp:revision>
  <dcterms:created xsi:type="dcterms:W3CDTF">2022-04-11T19:48:17Z</dcterms:created>
  <dcterms:modified xsi:type="dcterms:W3CDTF">2022-04-12T06:29:18Z</dcterms:modified>
</cp:coreProperties>
</file>