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  <p:sldId id="261" r:id="rId3"/>
    <p:sldId id="265" r:id="rId4"/>
    <p:sldId id="260" r:id="rId5"/>
    <p:sldId id="259" r:id="rId6"/>
    <p:sldId id="280" r:id="rId7"/>
    <p:sldId id="258" r:id="rId8"/>
    <p:sldId id="263" r:id="rId9"/>
    <p:sldId id="266" r:id="rId10"/>
    <p:sldId id="271" r:id="rId11"/>
    <p:sldId id="267" r:id="rId12"/>
    <p:sldId id="277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758"/>
    <p:restoredTop sz="92166"/>
  </p:normalViewPr>
  <p:slideViewPr>
    <p:cSldViewPr snapToGrid="0" snapToObjects="1">
      <p:cViewPr varScale="1">
        <p:scale>
          <a:sx n="84" d="100"/>
          <a:sy n="84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963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9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4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288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0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039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2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2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1222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A00DCA-2542-8A48-BBC5-CA8BFCBA5030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D7CA02-0920-784F-ACD2-904E10A934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522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jpeg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jpeg"/><Relationship Id="rId10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TUR5L8pOV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hyperlink" Target="https://www.youtube.com/watch?v=9Wsod3lPlYY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19E2-599F-0040-A3EE-4D633FCA4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602" y="1229090"/>
            <a:ext cx="5839605" cy="3337837"/>
          </a:xfrm>
          <a:noFill/>
        </p:spPr>
        <p:txBody>
          <a:bodyPr wrap="square" tIns="0" bIns="0">
            <a:spAutoFit/>
          </a:bodyPr>
          <a:lstStyle/>
          <a:p>
            <a:br>
              <a:rPr lang="en-US" sz="60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</a:br>
            <a:br>
              <a:rPr lang="en-US" sz="60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</a:br>
            <a:r>
              <a:rPr lang="en-US" sz="60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  <a:t>Silly David </a:t>
            </a:r>
            <a:br>
              <a:rPr lang="en-US" sz="60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</a:br>
            <a:r>
              <a:rPr lang="en-US" sz="2400" b="1" spc="0" dirty="0" err="1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  <a:t>Tk</a:t>
            </a:r>
            <a:r>
              <a:rPr lang="en-US" sz="24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  <a:t>, K &amp; Grade 1</a:t>
            </a:r>
            <a:br>
              <a:rPr lang="en-US" sz="36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</a:br>
            <a:endParaRPr lang="en-US" sz="3600" b="1" spc="0" dirty="0">
              <a:solidFill>
                <a:schemeClr val="tx1"/>
              </a:solidFill>
              <a:latin typeface="Bradley Hand" pitchFamily="2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86B62-8366-D84A-AA35-2FC936825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2566" y="5455920"/>
            <a:ext cx="7757160" cy="109791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September Art Project 2019</a:t>
            </a:r>
          </a:p>
          <a:p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Quail Run Elementary</a:t>
            </a:r>
          </a:p>
          <a:p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Art Coordinator – </a:t>
            </a:r>
            <a:r>
              <a:rPr lang="en-US" dirty="0" err="1">
                <a:solidFill>
                  <a:schemeClr val="tx1"/>
                </a:solidFill>
                <a:latin typeface="Bradley Hand" pitchFamily="2" charset="77"/>
              </a:rPr>
              <a:t>Rajee</a:t>
            </a:r>
            <a:r>
              <a:rPr lang="en-US" dirty="0">
                <a:solidFill>
                  <a:schemeClr val="tx1"/>
                </a:solidFill>
                <a:latin typeface="Bradley Hand" pitchFamily="2" charset="77"/>
              </a:rPr>
              <a:t> Subramanian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8DCE6-4041-2445-87E1-0FC3B9F7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63" y="340094"/>
            <a:ext cx="2831737" cy="3611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C26BB-BF00-A94A-B475-849AF115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146" y="2143185"/>
            <a:ext cx="4024393" cy="35560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9A3BB8D-1B8E-5B45-B4B9-97A91620F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12" y="4140207"/>
            <a:ext cx="2845988" cy="21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6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8FD0-FD92-EE46-81AE-77A8676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2385"/>
            <a:ext cx="11858786" cy="6869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>
                <a:latin typeface="Bradley Hand" pitchFamily="2" charset="77"/>
              </a:rPr>
              <a:t> David (TK, K &amp; 1</a:t>
            </a:r>
            <a:r>
              <a:rPr lang="en-US" sz="4000" b="1" i="1" baseline="30000" dirty="0">
                <a:latin typeface="Bradley Hand" pitchFamily="2" charset="77"/>
              </a:rPr>
              <a:t>st  )</a:t>
            </a:r>
            <a:endParaRPr lang="en-US" sz="4000" b="1" i="1" dirty="0">
              <a:latin typeface="Bradley Hand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10EA9E-7FF3-5E42-813D-6CDEA6D7B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F6281-0C4D-0C45-B8A5-89051D96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908" y="5049865"/>
            <a:ext cx="1873745" cy="180813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B45B651-51E9-AD47-82A5-B33FCC074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8" y="1177871"/>
            <a:ext cx="7411031" cy="55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8FD0-FD92-EE46-81AE-77A8676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2385"/>
            <a:ext cx="11858786" cy="6869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>
                <a:latin typeface="Bradley Hand" pitchFamily="2" charset="77"/>
              </a:rPr>
              <a:t>Procedure – David (TK, K &amp; 1</a:t>
            </a:r>
            <a:r>
              <a:rPr lang="en-US" sz="4000" b="1" i="1" baseline="30000" dirty="0">
                <a:latin typeface="Bradley Hand" pitchFamily="2" charset="77"/>
              </a:rPr>
              <a:t>st  )</a:t>
            </a:r>
            <a:endParaRPr lang="en-US" sz="4000" b="1" i="1" dirty="0">
              <a:latin typeface="Bradley Hand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3EBB3-8266-5346-8D9E-206E9F4C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50" y="1239865"/>
            <a:ext cx="10655085" cy="4639728"/>
          </a:xfrm>
        </p:spPr>
        <p:txBody>
          <a:bodyPr>
            <a:normAutofit/>
          </a:bodyPr>
          <a:lstStyle/>
          <a:p>
            <a:r>
              <a:rPr lang="en-US" dirty="0"/>
              <a:t>On the 9x12 constructions paper with the circle on the center of the paper, draw 2 lines to make the neck</a:t>
            </a:r>
          </a:p>
          <a:p>
            <a:r>
              <a:rPr lang="en-US" dirty="0"/>
              <a:t>Add a slanted line from both sides of neck to form the shoulder</a:t>
            </a:r>
          </a:p>
          <a:p>
            <a:r>
              <a:rPr lang="en-US" dirty="0"/>
              <a:t>From each side of the shoulder make the curved line to make the body. Extend  the line to the end of the paper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66C34A-64A7-A742-9D65-9FCD2877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50" y="3559729"/>
            <a:ext cx="3237033" cy="3084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3EBA59-0A8E-044F-91D4-7A2113E98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89792" y="3460171"/>
            <a:ext cx="3103868" cy="3264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EB0637-3A77-EC4A-A3DA-E65B64E1F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169" y="3540610"/>
            <a:ext cx="3207717" cy="3103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1F6281-0C4D-0C45-B8A5-89051D966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240" y="5664146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7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8FD0-FD92-EE46-81AE-77A8676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2385"/>
            <a:ext cx="11858786" cy="6869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>
                <a:latin typeface="Bradley Hand" pitchFamily="2" charset="77"/>
              </a:rPr>
              <a:t>Procedure – David (TK, K &amp; 1</a:t>
            </a:r>
            <a:r>
              <a:rPr lang="en-US" sz="4000" b="1" i="1" baseline="30000" dirty="0">
                <a:latin typeface="Bradley Hand" pitchFamily="2" charset="77"/>
              </a:rPr>
              <a:t>st  )</a:t>
            </a:r>
            <a:endParaRPr lang="en-US" sz="4000" b="1" i="1" dirty="0">
              <a:latin typeface="Bradley Hand" pitchFamily="2" charset="77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3EBB3-8266-5346-8D9E-206E9F4C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50" y="1239865"/>
            <a:ext cx="10655085" cy="4639728"/>
          </a:xfrm>
        </p:spPr>
        <p:txBody>
          <a:bodyPr>
            <a:normAutofit/>
          </a:bodyPr>
          <a:lstStyle/>
          <a:p>
            <a:r>
              <a:rPr lang="en-US" dirty="0"/>
              <a:t>Add the hands and fingers on either side of the body</a:t>
            </a:r>
          </a:p>
          <a:p>
            <a:r>
              <a:rPr lang="en-US" dirty="0"/>
              <a:t>Add the curved line for the collar and the sleeve on the hand</a:t>
            </a:r>
          </a:p>
          <a:p>
            <a:r>
              <a:rPr lang="en-US" dirty="0"/>
              <a:t>Add the eye brows, circle eye balls, triangle nose, open smile mouth, sharp teeth and the hair</a:t>
            </a:r>
          </a:p>
          <a:p>
            <a:r>
              <a:rPr lang="en-US" dirty="0"/>
              <a:t>Draw lines on the T shirt  to make the stripes for the T shirt</a:t>
            </a:r>
          </a:p>
          <a:p>
            <a:r>
              <a:rPr lang="en-US" dirty="0"/>
              <a:t>Trace everything in sharpie, color the body, T shirt etc. </a:t>
            </a:r>
          </a:p>
          <a:p>
            <a:r>
              <a:rPr lang="en-US" dirty="0"/>
              <a:t>Use crayons to color.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2871A7-80D3-8747-8787-F8121B3A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82" y="3810000"/>
            <a:ext cx="2579405" cy="28041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A80932-5271-C948-B68A-C3C679019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957" y="3468084"/>
            <a:ext cx="2498403" cy="3146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306520-22F7-AA4C-A292-AC37FA81D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984" y="3444240"/>
            <a:ext cx="2883308" cy="3169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1F6281-0C4D-0C45-B8A5-89051D966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240" y="5664146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8FD0-FD92-EE46-81AE-77A8676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3" y="134460"/>
            <a:ext cx="11858786" cy="68699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b="1" i="1" dirty="0">
                <a:latin typeface="Bradley Hand" pitchFamily="2" charset="77"/>
              </a:rPr>
              <a:t>Procedure for chalk back ground All Grades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1B6C16-5DAE-F142-9F8B-91D6A8C76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183" y="1095863"/>
            <a:ext cx="10178322" cy="4872202"/>
          </a:xfrm>
        </p:spPr>
        <p:txBody>
          <a:bodyPr>
            <a:normAutofit/>
          </a:bodyPr>
          <a:lstStyle/>
          <a:p>
            <a:r>
              <a:rPr lang="en-US" sz="2800" dirty="0"/>
              <a:t>Apply a light color of chalk around the image (a little goes a long way)</a:t>
            </a:r>
          </a:p>
          <a:p>
            <a:r>
              <a:rPr lang="en-US" sz="2800" dirty="0"/>
              <a:t>Use a cotton ball to spread it around to get the same value around</a:t>
            </a:r>
          </a:p>
          <a:p>
            <a:r>
              <a:rPr lang="en-US" sz="2800" dirty="0"/>
              <a:t>Use a </a:t>
            </a:r>
            <a:r>
              <a:rPr lang="en-US" sz="2800" dirty="0" err="1"/>
              <a:t>Qtip</a:t>
            </a:r>
            <a:r>
              <a:rPr lang="en-US" sz="2800" dirty="0"/>
              <a:t> to go spread the chalk color in the narrow areas</a:t>
            </a:r>
          </a:p>
          <a:p>
            <a:r>
              <a:rPr lang="en-US" sz="2800" dirty="0"/>
              <a:t>Write your name on the right corner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66C34A-64A7-A742-9D65-9FCD2877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7481" y="4484261"/>
            <a:ext cx="2067249" cy="2053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3EBA59-0A8E-044F-91D4-7A2113E98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160" y="4477349"/>
            <a:ext cx="2263154" cy="20537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EB0637-3A77-EC4A-A3DA-E65B64E1F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400" y="4443337"/>
            <a:ext cx="2213258" cy="20672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A80932-5271-C948-B68A-C3C679019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060" y="4477349"/>
            <a:ext cx="2397094" cy="1797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1F6281-0C4D-0C45-B8A5-89051D966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4240" y="5664146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2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19E2-599F-0040-A3EE-4D633FCA4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602" y="1893886"/>
            <a:ext cx="5839605" cy="2008242"/>
          </a:xfrm>
          <a:noFill/>
        </p:spPr>
        <p:txBody>
          <a:bodyPr wrap="square" tIns="0" bIns="0">
            <a:spAutoFit/>
          </a:bodyPr>
          <a:lstStyle/>
          <a:p>
            <a:r>
              <a:rPr lang="en-US" sz="36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  <a:t>Be respectful</a:t>
            </a:r>
            <a:br>
              <a:rPr lang="en-US" sz="36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</a:br>
            <a:r>
              <a:rPr lang="en-US" sz="36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  <a:t> </a:t>
            </a:r>
            <a:br>
              <a:rPr lang="en-US" sz="36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</a:br>
            <a:br>
              <a:rPr lang="en-US" sz="36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</a:br>
            <a:r>
              <a:rPr lang="en-US" sz="3600" b="1" spc="0" dirty="0">
                <a:solidFill>
                  <a:schemeClr val="tx1"/>
                </a:solidFill>
                <a:latin typeface="Bradley Hand" pitchFamily="2" charset="77"/>
                <a:ea typeface="Ayuthaya" pitchFamily="2" charset="-34"/>
                <a:cs typeface="Ayuthaya" pitchFamily="2" charset="-34"/>
              </a:rPr>
              <a:t>Have fun!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86B62-8366-D84A-AA35-2FC936825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2566" y="5455920"/>
            <a:ext cx="7757160" cy="1097915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tx1"/>
              </a:solidFill>
              <a:latin typeface="Bradley Hand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8DCE6-4041-2445-87E1-0FC3B9F7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63" y="340094"/>
            <a:ext cx="2831737" cy="3611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C26BB-BF00-A94A-B475-849AF115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146" y="2143185"/>
            <a:ext cx="4024393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0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8FD0-FD92-EE46-81AE-77A8676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2385"/>
            <a:ext cx="11858786" cy="6869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>
                <a:latin typeface="Bradley Hand" pitchFamily="2" charset="77"/>
              </a:rPr>
              <a:t> David Shannon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C9B753-E872-2742-AE1B-D00F38085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532" y="1425844"/>
            <a:ext cx="3161653" cy="3624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1F6281-0C4D-0C45-B8A5-89051D96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908" y="5049865"/>
            <a:ext cx="1873745" cy="1808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2C7A25-2FBE-C64A-B8B4-4C325AFA984F}"/>
              </a:ext>
            </a:extLst>
          </p:cNvPr>
          <p:cNvSpPr txBox="1"/>
          <p:nvPr/>
        </p:nvSpPr>
        <p:spPr>
          <a:xfrm>
            <a:off x="291497" y="1156490"/>
            <a:ext cx="79685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Born on Oct 5, 1960 in Washington D.C.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Lives in Los Angeles, California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Loves to do art and play base ball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Illustrator,  Artist, Writer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He was an editorial illustrator (illustrates for newspaper, articles, posters, albums covers etc.)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480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8FD0-FD92-EE46-81AE-77A8676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55672"/>
            <a:ext cx="11858786" cy="6869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>
                <a:latin typeface="Bradley Hand" pitchFamily="2" charset="77"/>
              </a:rPr>
              <a:t> David Shannon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C9B753-E872-2742-AE1B-D00F38085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532" y="1425844"/>
            <a:ext cx="3161653" cy="3624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1F6281-0C4D-0C45-B8A5-89051D96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908" y="5049865"/>
            <a:ext cx="1873745" cy="1808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2C7A25-2FBE-C64A-B8B4-4C325AFA984F}"/>
              </a:ext>
            </a:extLst>
          </p:cNvPr>
          <p:cNvSpPr txBox="1"/>
          <p:nvPr/>
        </p:nvSpPr>
        <p:spPr>
          <a:xfrm>
            <a:off x="322236" y="842670"/>
            <a:ext cx="8635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Scholastics illustrator for children's 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illustrators) in 1999 for his his book “No David”  No David illustrations came from his sketch book from when he was 7 years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 wanted to make art easy and motivate children to start 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 uses simple lines and shapes to create his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He uses a lot of bright colors yellow, orange, green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Children where able to relate very well to the story and images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His stories helped teachers and parents implement good behavior and character traits 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1703E3-5148-C84C-91D2-A0D9C1803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532" y="1425844"/>
            <a:ext cx="3161653" cy="371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A61164-DCB8-4C4C-9268-6E64D8731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870" y="63450"/>
            <a:ext cx="1870129" cy="1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1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8FD0-FD92-EE46-81AE-77A8676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2385"/>
            <a:ext cx="11858786" cy="6869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>
                <a:latin typeface="Bradley Hand" pitchFamily="2" charset="77"/>
              </a:rPr>
              <a:t>Inspiration – David Shannon books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469C650-D1D4-3C42-903F-F2DE8B655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49" t="2140" r="4749" b="2140"/>
          <a:stretch/>
        </p:blipFill>
        <p:spPr>
          <a:xfrm>
            <a:off x="6770284" y="1201440"/>
            <a:ext cx="2438938" cy="2890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F2C242-2BAE-5B47-80ED-82BB8872B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5" y="1201442"/>
            <a:ext cx="6176774" cy="2890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E7EAC8-84A5-BA4C-B1F3-019B67850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757" y="1201441"/>
            <a:ext cx="2414507" cy="28901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6C34A-64A7-A742-9D65-9FCD28775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28" y="4223614"/>
            <a:ext cx="2067249" cy="25747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3EBA59-0A8E-044F-91D4-7A2113E98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712" y="4223611"/>
            <a:ext cx="1844298" cy="25747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EB0637-3A77-EC4A-A3DA-E65B64E1F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3545" y="4223610"/>
            <a:ext cx="2022204" cy="25747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2871A7-80D3-8747-8787-F8121B3A0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7053" y="4223610"/>
            <a:ext cx="2502169" cy="2574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A80932-5271-C948-B68A-C3C679019E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3757" y="4217184"/>
            <a:ext cx="2397094" cy="2574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1F6281-0C4D-0C45-B8A5-89051D966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64240" y="5664146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7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2C90C9-DB20-754D-B8B0-B400E598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56" y="165211"/>
            <a:ext cx="5955792" cy="713732"/>
          </a:xfrm>
        </p:spPr>
        <p:txBody>
          <a:bodyPr>
            <a:normAutofit fontScale="90000"/>
          </a:bodyPr>
          <a:lstStyle/>
          <a:p>
            <a:r>
              <a:rPr lang="en-US" dirty="0"/>
              <a:t>Books – Literature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565E17-70F5-A846-B4B7-5A0F48BD6B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82992" y="333714"/>
            <a:ext cx="2532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TK, K &amp;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6EC1AC1-FACE-054B-9406-EE9DDAA444E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49152" y="2346035"/>
            <a:ext cx="26967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F0D53-A73A-9140-B274-36BF46504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668" y="5882640"/>
            <a:ext cx="1127760" cy="1127760"/>
          </a:xfrm>
          <a:prstGeom prst="rect">
            <a:avLst/>
          </a:prstGeom>
        </p:spPr>
      </p:pic>
      <p:pic>
        <p:nvPicPr>
          <p:cNvPr id="12" name="Content Placeholder 10">
            <a:hlinkClick r:id="rId3"/>
            <a:extLst>
              <a:ext uri="{FF2B5EF4-FFF2-40B4-BE49-F238E27FC236}">
                <a16:creationId xmlns:a16="http://schemas.microsoft.com/office/drawing/2014/main" id="{A4C09E2C-164E-A94F-B84F-9CC90F3C1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56" y="1059180"/>
            <a:ext cx="4239293" cy="4892040"/>
          </a:xfrm>
          <a:prstGeom prst="rect">
            <a:avLst/>
          </a:prstGeom>
        </p:spPr>
      </p:pic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A728212-52B5-EA4C-9B0E-2CAAB4009C28}"/>
              </a:ext>
            </a:extLst>
          </p:cNvPr>
          <p:cNvSpPr txBox="1">
            <a:spLocks/>
          </p:cNvSpPr>
          <p:nvPr/>
        </p:nvSpPr>
        <p:spPr>
          <a:xfrm>
            <a:off x="3828081" y="2199633"/>
            <a:ext cx="2743200" cy="3847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9E8549-7384-7945-9F9A-DC9F8BEA4380}"/>
              </a:ext>
            </a:extLst>
          </p:cNvPr>
          <p:cNvSpPr/>
          <p:nvPr/>
        </p:nvSpPr>
        <p:spPr>
          <a:xfrm>
            <a:off x="285856" y="6197010"/>
            <a:ext cx="4913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https://www.youtube.com/watch?v=JTUR5L8pOV8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F3684-A6CE-6048-87E5-A8D29AC41C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" name="Content Placeholder 10">
            <a:hlinkClick r:id="rId5"/>
            <a:extLst>
              <a:ext uri="{FF2B5EF4-FFF2-40B4-BE49-F238E27FC236}">
                <a16:creationId xmlns:a16="http://schemas.microsoft.com/office/drawing/2014/main" id="{9B4618CA-084B-914B-AFF7-41501E4465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6861540" y="1024130"/>
            <a:ext cx="3584317" cy="480372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230901-22CA-024C-82A7-64C90DA8C503}"/>
              </a:ext>
            </a:extLst>
          </p:cNvPr>
          <p:cNvSpPr/>
          <p:nvPr/>
        </p:nvSpPr>
        <p:spPr>
          <a:xfrm>
            <a:off x="5488474" y="6229340"/>
            <a:ext cx="4957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https://www.youtube.com/watch?v=9Wsod3lPlYY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4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8FD0-FD92-EE46-81AE-77A8676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2385"/>
            <a:ext cx="3798291" cy="55657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>
                <a:latin typeface="Bradley Hand" pitchFamily="2" charset="77"/>
              </a:rPr>
              <a:t>September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F6281-0C4D-0C45-B8A5-89051D96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908" y="5049865"/>
            <a:ext cx="1873745" cy="180813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B45B651-51E9-AD47-82A5-B33FCC074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74" y="1707404"/>
            <a:ext cx="3605918" cy="305946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10EA9E-7FF3-5E42-813D-6CDEA6D7B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31BCFD4-1EF5-4640-97C9-111BA6787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361" y="3875719"/>
            <a:ext cx="3605918" cy="2766415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DD5DD8C-4CEE-8B4C-A6F6-3E6AC2BFC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361" y="559900"/>
            <a:ext cx="3605918" cy="2704438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C449F00-8854-014B-857F-44F92EABE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409" y="3994767"/>
            <a:ext cx="3605918" cy="2704438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4FB75B4-9588-6143-AC44-3FDC1B321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949" y="559900"/>
            <a:ext cx="3605918" cy="27044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C1647B-CD0F-4340-BCEF-CE39F5A6C5A0}"/>
              </a:ext>
            </a:extLst>
          </p:cNvPr>
          <p:cNvSpPr txBox="1"/>
          <p:nvPr/>
        </p:nvSpPr>
        <p:spPr>
          <a:xfrm>
            <a:off x="494674" y="2008682"/>
            <a:ext cx="158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Tk</a:t>
            </a:r>
            <a:r>
              <a:rPr lang="en-US" dirty="0"/>
              <a:t>, K, Grade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0AF727-CF74-194B-8ABE-478CDE5A58AA}"/>
              </a:ext>
            </a:extLst>
          </p:cNvPr>
          <p:cNvSpPr txBox="1"/>
          <p:nvPr/>
        </p:nvSpPr>
        <p:spPr>
          <a:xfrm>
            <a:off x="4482059" y="569626"/>
            <a:ext cx="16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374F1B-EA96-BA41-8E30-04923A5B7FB1}"/>
              </a:ext>
            </a:extLst>
          </p:cNvPr>
          <p:cNvSpPr txBox="1"/>
          <p:nvPr/>
        </p:nvSpPr>
        <p:spPr>
          <a:xfrm>
            <a:off x="4482059" y="4002374"/>
            <a:ext cx="141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B65590-26DA-5040-8849-13598CE82214}"/>
              </a:ext>
            </a:extLst>
          </p:cNvPr>
          <p:cNvSpPr txBox="1"/>
          <p:nvPr/>
        </p:nvSpPr>
        <p:spPr>
          <a:xfrm>
            <a:off x="8424472" y="719528"/>
            <a:ext cx="155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 4 &amp;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ABB135-74A3-0144-9DBE-A10F9EC7CF12}"/>
              </a:ext>
            </a:extLst>
          </p:cNvPr>
          <p:cNvSpPr txBox="1"/>
          <p:nvPr/>
        </p:nvSpPr>
        <p:spPr>
          <a:xfrm>
            <a:off x="8177948" y="4002374"/>
            <a:ext cx="155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 4 &amp; 5</a:t>
            </a:r>
          </a:p>
        </p:txBody>
      </p:sp>
    </p:spTree>
    <p:extLst>
      <p:ext uri="{BB962C8B-B14F-4D97-AF65-F5344CB8AC3E}">
        <p14:creationId xmlns:p14="http://schemas.microsoft.com/office/powerpoint/2010/main" val="307883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8FD0-FD92-EE46-81AE-77A8676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74" y="400676"/>
            <a:ext cx="9612634" cy="699704"/>
          </a:xfrm>
        </p:spPr>
        <p:txBody>
          <a:bodyPr>
            <a:normAutofit/>
          </a:bodyPr>
          <a:lstStyle/>
          <a:p>
            <a:r>
              <a:rPr lang="en-US" sz="3200" dirty="0"/>
              <a:t>QR Character Trait of the Month - Respect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F63C9C-5629-504E-B6A9-344BAFE64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74" y="1100380"/>
            <a:ext cx="10178322" cy="56052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fontAlgn="base"/>
            <a:r>
              <a:rPr lang="en-US" sz="3200" b="1" dirty="0"/>
              <a:t>Respect is thinking and acting in a positive way about yourself or others.</a:t>
            </a:r>
          </a:p>
          <a:p>
            <a:pPr fontAlgn="base"/>
            <a:r>
              <a:rPr lang="en-US" sz="3200" b="1" dirty="0"/>
              <a:t>Respect is thinking and acting in a way that shows others you care about their feelings and their well-being. </a:t>
            </a:r>
            <a:endParaRPr lang="en-US" sz="3200" dirty="0"/>
          </a:p>
          <a:p>
            <a:pPr fontAlgn="base"/>
            <a:r>
              <a:rPr lang="en-US" sz="3500" dirty="0"/>
              <a:t>David is constantly reminded to follow the rules, and shows respect to the teachers, parents and his classmates.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F6281-0C4D-0C45-B8A5-89051D96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720" y="5577840"/>
            <a:ext cx="1127760" cy="1127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A56A7-21E3-B74B-A874-B53C0386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720" y="5577840"/>
            <a:ext cx="1127760" cy="1127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B1357C-9C4F-5E42-8889-08573C722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664" y="232474"/>
            <a:ext cx="2435816" cy="12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25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8FD0-FD92-EE46-81AE-77A8676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2385"/>
            <a:ext cx="11858786" cy="6869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>
                <a:latin typeface="Bradley Hand" pitchFamily="2" charset="77"/>
              </a:rPr>
              <a:t> art elements in this project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10CFA5-6A2B-144C-91EF-D7153695B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999" y="1183606"/>
            <a:ext cx="3345211" cy="40548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14A55B-AE3A-6E41-BC00-B8CA5A992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83606"/>
            <a:ext cx="3443208" cy="40548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88BA3-F5C8-C949-9F6F-0E6EFCDE2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601" y="1183606"/>
            <a:ext cx="3468282" cy="40548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866073-77D1-AA45-9628-95F9457DB929}"/>
              </a:ext>
            </a:extLst>
          </p:cNvPr>
          <p:cNvSpPr txBox="1"/>
          <p:nvPr/>
        </p:nvSpPr>
        <p:spPr>
          <a:xfrm>
            <a:off x="63662" y="5821802"/>
            <a:ext cx="109718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We will use lines, shapes and colors to make this art project.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F6281-0C4D-0C45-B8A5-89051D966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3326" y="5049865"/>
            <a:ext cx="1599895" cy="154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7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8FD0-FD92-EE46-81AE-77A86761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2385"/>
            <a:ext cx="6294895" cy="68699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>
                <a:latin typeface="Bradley Hand" pitchFamily="2" charset="77"/>
              </a:rPr>
              <a:t> Materials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C9B753-E872-2742-AE1B-D00F38085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0805" y="1396829"/>
            <a:ext cx="3161653" cy="2443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1F6281-0C4D-0C45-B8A5-89051D96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908" y="5049865"/>
            <a:ext cx="1873745" cy="1808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2C7A25-2FBE-C64A-B8B4-4C325AFA984F}"/>
              </a:ext>
            </a:extLst>
          </p:cNvPr>
          <p:cNvSpPr txBox="1"/>
          <p:nvPr/>
        </p:nvSpPr>
        <p:spPr>
          <a:xfrm>
            <a:off x="306737" y="1250299"/>
            <a:ext cx="85240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/>
              <a:t>9x12 construction sheet with        right in the center of the page (TK – Grade 1)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/>
              <a:t>Black Marker/sharpie from classroom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/>
              <a:t>Crayons from classroom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/>
              <a:t>Pencil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/>
              <a:t>Colored chalk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/>
              <a:t>Cotton balls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2400" dirty="0"/>
              <a:t>Q tips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D195BB-C286-B744-AADA-C18B6F95728D}"/>
              </a:ext>
            </a:extLst>
          </p:cNvPr>
          <p:cNvSpPr/>
          <p:nvPr/>
        </p:nvSpPr>
        <p:spPr>
          <a:xfrm>
            <a:off x="4773478" y="1250299"/>
            <a:ext cx="573437" cy="578501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1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{8315C8C4-6652-1B4C-9A95-6AFB59ED7C27}tf10001071</Template>
  <TotalTime>185</TotalTime>
  <Words>562</Words>
  <Application>Microsoft Macintosh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Ayuthaya</vt:lpstr>
      <vt:lpstr>Bradley Hand</vt:lpstr>
      <vt:lpstr>Gill Sans MT</vt:lpstr>
      <vt:lpstr>Impact</vt:lpstr>
      <vt:lpstr>Badge</vt:lpstr>
      <vt:lpstr>  Silly David  Tk, K &amp; Grade 1 </vt:lpstr>
      <vt:lpstr> David Shannon </vt:lpstr>
      <vt:lpstr> David Shannon </vt:lpstr>
      <vt:lpstr>Inspiration – David Shannon books</vt:lpstr>
      <vt:lpstr>Books – Literature </vt:lpstr>
      <vt:lpstr>September 2019</vt:lpstr>
      <vt:lpstr>QR Character Trait of the Month - Respect</vt:lpstr>
      <vt:lpstr> art elements in this project</vt:lpstr>
      <vt:lpstr> Materials</vt:lpstr>
      <vt:lpstr> David (TK, K &amp; 1st  )</vt:lpstr>
      <vt:lpstr>Procedure – David (TK, K &amp; 1st  )</vt:lpstr>
      <vt:lpstr>Procedure – David (TK, K &amp; 1st  )</vt:lpstr>
      <vt:lpstr>Procedure for chalk back ground All Grades</vt:lpstr>
      <vt:lpstr>Be respectful    Have fun!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Silly David   </dc:title>
  <dc:creator>Microsoft Office User</dc:creator>
  <cp:lastModifiedBy>Microsoft Office User</cp:lastModifiedBy>
  <cp:revision>6</cp:revision>
  <dcterms:created xsi:type="dcterms:W3CDTF">2019-09-03T19:02:07Z</dcterms:created>
  <dcterms:modified xsi:type="dcterms:W3CDTF">2019-09-03T22:07:41Z</dcterms:modified>
</cp:coreProperties>
</file>