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sldIdLst>
    <p:sldId id="271" r:id="rId2"/>
    <p:sldId id="272" r:id="rId3"/>
    <p:sldId id="258" r:id="rId4"/>
    <p:sldId id="259" r:id="rId5"/>
    <p:sldId id="270" r:id="rId6"/>
    <p:sldId id="266" r:id="rId7"/>
    <p:sldId id="269" r:id="rId8"/>
    <p:sldId id="273" r:id="rId9"/>
    <p:sldId id="274" r:id="rId10"/>
    <p:sldId id="275" r:id="rId11"/>
    <p:sldId id="276" r:id="rId12"/>
    <p:sldId id="286" r:id="rId13"/>
    <p:sldId id="277" r:id="rId14"/>
    <p:sldId id="287" r:id="rId15"/>
    <p:sldId id="278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1"/>
    <p:restoredTop sz="94624"/>
  </p:normalViewPr>
  <p:slideViewPr>
    <p:cSldViewPr snapToGrid="0" snapToObjects="1">
      <p:cViewPr varScale="1">
        <p:scale>
          <a:sx n="76" d="100"/>
          <a:sy n="76" d="100"/>
        </p:scale>
        <p:origin x="21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14:54:39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1-10T14:54:39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82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6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13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15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200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22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9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9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62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535113"/>
            <a:ext cx="48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535113"/>
            <a:ext cx="4876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29095-9627-7448-ADD2-8B41D1A344FF}" type="datetimeFigureOut">
              <a:rPr lang="en-US" smtClean="0"/>
              <a:t>8/27/21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2E6A7-EF2C-A64C-A291-DF8B3523E040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914400" y="2209800"/>
            <a:ext cx="48768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876800" cy="3200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69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0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76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8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69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9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41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6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C2C383-886F-8441-B622-2695CAAE46EA}" type="datetimeFigureOut">
              <a:rPr lang="en-US" smtClean="0"/>
              <a:t>8/30/21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5DFB7D3-6F08-034C-BC36-2C3BED9F6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082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7" Type="http://schemas.openxmlformats.org/officeDocument/2006/relationships/image" Target="../media/image4.jp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38188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EWlBW51j3A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EWlBW51j3A?feature=oembed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hyperlink" Target="https://www.kitchenandresidentialdesign.com/2016/02/can-you-paint-your-house-any-color-you.html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hyperlink" Target="http://wsparrow.blogspot.com/2014/03/2d-shape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g"/><Relationship Id="rId5" Type="http://schemas.openxmlformats.org/officeDocument/2006/relationships/image" Target="../media/image4.jp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83EC-BF25-1F47-AB8D-5E4C10CC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754884" cy="1342171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Identity Self portraits </a:t>
            </a:r>
            <a:br>
              <a:rPr lang="en-US" sz="44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</a:br>
            <a:r>
              <a:rPr lang="en-US" sz="44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Grades (K-2)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874EED-4BD9-3B40-A730-5D9590245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5067" y="5075561"/>
            <a:ext cx="3606799" cy="1342171"/>
          </a:xfrm>
        </p:spPr>
        <p:txBody>
          <a:bodyPr>
            <a:normAutofit/>
          </a:bodyPr>
          <a:lstStyle/>
          <a:p>
            <a:r>
              <a:rPr lang="en-US" dirty="0">
                <a:latin typeface="American Typewriter" panose="02090604020004020304" pitchFamily="18" charset="77"/>
              </a:rPr>
              <a:t>September 2021 project</a:t>
            </a:r>
          </a:p>
          <a:p>
            <a:r>
              <a:rPr lang="en-US" dirty="0" err="1">
                <a:latin typeface="American Typewriter" panose="02090604020004020304" pitchFamily="18" charset="77"/>
              </a:rPr>
              <a:t>Rajee</a:t>
            </a:r>
            <a:r>
              <a:rPr lang="en-US" dirty="0">
                <a:latin typeface="American Typewriter" panose="02090604020004020304" pitchFamily="18" charset="77"/>
              </a:rPr>
              <a:t> Subramanian</a:t>
            </a:r>
          </a:p>
          <a:p>
            <a:r>
              <a:rPr lang="en-US" dirty="0">
                <a:latin typeface="American Typewriter" panose="02090604020004020304" pitchFamily="18" charset="77"/>
              </a:rPr>
              <a:t>Quail Run Elementary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7067-DA3F-124E-B98E-99CD3740D911}"/>
              </a:ext>
            </a:extLst>
          </p:cNvPr>
          <p:cNvSpPr txBox="1"/>
          <p:nvPr/>
        </p:nvSpPr>
        <p:spPr>
          <a:xfrm>
            <a:off x="3701132" y="5454258"/>
            <a:ext cx="4699334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Inspired by Pablo Picasso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9E04917-FF8E-1B42-A55C-BD784A854F37}"/>
                  </a:ext>
                </a:extLst>
              </p14:cNvPr>
              <p14:cNvContentPartPr/>
              <p14:nvPr/>
            </p14:nvContentPartPr>
            <p14:xfrm>
              <a:off x="753408" y="3439656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9E04917-FF8E-1B42-A55C-BD784A854F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408" y="3430656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7078B20A-F343-BB42-81C7-EB35E5A11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067" y="620193"/>
            <a:ext cx="2473280" cy="33254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942161-AFD2-9241-802E-883053883F2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377442" y="1374516"/>
            <a:ext cx="2473280" cy="3325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7C1D1B-38D6-5E49-BAB6-BE92C924BE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266" y="2209774"/>
            <a:ext cx="2546483" cy="339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0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666" y="41957"/>
            <a:ext cx="3412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Materials needed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9EE643E-23C4-574E-9649-F200EB7AC0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249331"/>
              </p:ext>
            </p:extLst>
          </p:nvPr>
        </p:nvGraphicFramePr>
        <p:xfrm>
          <a:off x="465665" y="626732"/>
          <a:ext cx="6341535" cy="5850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1535">
                  <a:extLst>
                    <a:ext uri="{9D8B030D-6E8A-4147-A177-3AD203B41FA5}">
                      <a16:colId xmlns:a16="http://schemas.microsoft.com/office/drawing/2014/main" val="1326844175"/>
                    </a:ext>
                  </a:extLst>
                </a:gridCol>
              </a:tblGrid>
              <a:tr h="68551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Kinder - 2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456559"/>
                  </a:ext>
                </a:extLst>
              </a:tr>
              <a:tr h="1094885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9x12 printed paper (entire head)</a:t>
                      </a:r>
                    </a:p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(2</a:t>
                      </a:r>
                      <a:r>
                        <a:rPr lang="en-US" sz="2400" baseline="30000" dirty="0">
                          <a:solidFill>
                            <a:schemeClr val="bg1"/>
                          </a:solidFill>
                        </a:rPr>
                        <a:t>nd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 grade can also choose to do 3</a:t>
                      </a:r>
                      <a:r>
                        <a:rPr lang="en-US" sz="2400" baseline="30000" dirty="0">
                          <a:solidFill>
                            <a:schemeClr val="bg1"/>
                          </a:solidFill>
                        </a:rPr>
                        <a:t>rd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 grade U printed paper)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856235"/>
                  </a:ext>
                </a:extLst>
              </a:tr>
              <a:tr h="576925">
                <a:tc>
                  <a:txBody>
                    <a:bodyPr/>
                    <a:lstStyle/>
                    <a:p>
                      <a:r>
                        <a:rPr lang="en-US" sz="2400" dirty="0"/>
                        <a:t>Water colors &amp; Brush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348573"/>
                  </a:ext>
                </a:extLst>
              </a:tr>
              <a:tr h="576925">
                <a:tc>
                  <a:txBody>
                    <a:bodyPr/>
                    <a:lstStyle/>
                    <a:p>
                      <a:r>
                        <a:rPr lang="en-US" sz="2400" dirty="0"/>
                        <a:t>Black Sharpie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564452"/>
                  </a:ext>
                </a:extLst>
              </a:tr>
              <a:tr h="576925">
                <a:tc>
                  <a:txBody>
                    <a:bodyPr/>
                    <a:lstStyle/>
                    <a:p>
                      <a:r>
                        <a:rPr lang="en-US" sz="2400" dirty="0"/>
                        <a:t>Crayons(from classroom)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089608"/>
                  </a:ext>
                </a:extLst>
              </a:tr>
              <a:tr h="576925">
                <a:tc>
                  <a:txBody>
                    <a:bodyPr/>
                    <a:lstStyle/>
                    <a:p>
                      <a:r>
                        <a:rPr lang="en-US" sz="2400" dirty="0"/>
                        <a:t>Pencil/eraser(from classroom)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200403"/>
                  </a:ext>
                </a:extLst>
              </a:tr>
              <a:tr h="576925">
                <a:tc>
                  <a:txBody>
                    <a:bodyPr/>
                    <a:lstStyle/>
                    <a:p>
                      <a:r>
                        <a:rPr lang="en-US" sz="2400" dirty="0"/>
                        <a:t>Cups for water color station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741691"/>
                  </a:ext>
                </a:extLst>
              </a:tr>
              <a:tr h="576925">
                <a:tc>
                  <a:txBody>
                    <a:bodyPr/>
                    <a:lstStyle/>
                    <a:p>
                      <a:r>
                        <a:rPr lang="en-US" sz="2400" dirty="0"/>
                        <a:t>Face elements sample paper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615497"/>
                  </a:ext>
                </a:extLst>
              </a:tr>
              <a:tr h="5151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09985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462A2E0-DE61-4741-9BF8-4261CC7FE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411216" y="1068193"/>
            <a:ext cx="6348440" cy="47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7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4566" y="20639"/>
            <a:ext cx="2611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Procedure K-2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4B2A7-7C6A-EC4F-B6B5-6B9AD51A4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321" y="620977"/>
            <a:ext cx="3187653" cy="257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C27805-8DE3-BD41-A2FB-F19C54A9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54622" y="620975"/>
            <a:ext cx="3429003" cy="25717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AC19C8-13A5-5E4B-835D-86591C6C82DB}"/>
              </a:ext>
            </a:extLst>
          </p:cNvPr>
          <p:cNvSpPr txBox="1"/>
          <p:nvPr/>
        </p:nvSpPr>
        <p:spPr>
          <a:xfrm>
            <a:off x="60848" y="3682653"/>
            <a:ext cx="5323952" cy="2246769"/>
          </a:xfrm>
          <a:prstGeom prst="rect">
            <a:avLst/>
          </a:prstGeom>
          <a:noFill/>
          <a:effectLst/>
        </p:spPr>
        <p:txBody>
          <a:bodyPr wrap="square" l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Take 9X12 printed head paper, orient it with broader side of the oval on the top. The top of the head is the broader than the chin 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Add the hairline using sharpie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Refer the  face element sample sheet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8D0E2-7257-864F-BF3E-EBB3CB7C087F}"/>
              </a:ext>
            </a:extLst>
          </p:cNvPr>
          <p:cNvSpPr txBox="1"/>
          <p:nvPr/>
        </p:nvSpPr>
        <p:spPr>
          <a:xfrm>
            <a:off x="5384800" y="3924002"/>
            <a:ext cx="5740400" cy="1938992"/>
          </a:xfrm>
          <a:prstGeom prst="rect">
            <a:avLst/>
          </a:prstGeom>
          <a:noFill/>
          <a:effectLst/>
        </p:spPr>
        <p:txBody>
          <a:bodyPr wrap="square" l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Choose the eyebrows you like.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The eyebrows can be  different on either side (Picasso style)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Draw the eyebrows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11D77-527F-8448-9F12-AC65A2CDA3EA}"/>
              </a:ext>
            </a:extLst>
          </p:cNvPr>
          <p:cNvSpPr txBox="1"/>
          <p:nvPr/>
        </p:nvSpPr>
        <p:spPr>
          <a:xfrm>
            <a:off x="6421966" y="3933610"/>
            <a:ext cx="2794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7C9A95-8FFD-1F4B-A2AF-376044264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88422" y="1078521"/>
            <a:ext cx="3429003" cy="257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3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4566" y="20639"/>
            <a:ext cx="2611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Procedure K-2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913C5C-56F6-574B-AA73-D1AAD499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5033" y="662521"/>
            <a:ext cx="3451580" cy="2588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B6F587-DCEA-0847-B291-710385CAF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24433" y="452087"/>
            <a:ext cx="3451580" cy="25886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111D77-527F-8448-9F12-AC65A2CDA3EA}"/>
              </a:ext>
            </a:extLst>
          </p:cNvPr>
          <p:cNvSpPr txBox="1"/>
          <p:nvPr/>
        </p:nvSpPr>
        <p:spPr>
          <a:xfrm>
            <a:off x="207433" y="3682652"/>
            <a:ext cx="60240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Think about the different geometric shapes.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eyes should be different shape on each side (Picasso style)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Draw  and Color some part the eye with black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266490-1912-DC4E-BED7-E9DAB7814686}"/>
              </a:ext>
            </a:extLst>
          </p:cNvPr>
          <p:cNvSpPr txBox="1"/>
          <p:nvPr/>
        </p:nvSpPr>
        <p:spPr>
          <a:xfrm>
            <a:off x="6765923" y="3568416"/>
            <a:ext cx="5002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Remember it is Picasso style, think of the shape, choose the nose you 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Draw the nose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Instruct on how to draw the nose refer  to Alphabet shapes (L, J, S </a:t>
            </a:r>
            <a:r>
              <a:rPr lang="en-US" b="1" dirty="0" err="1"/>
              <a:t>etc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85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4566" y="20639"/>
            <a:ext cx="2611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Procedure K-2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4B2A7-7C6A-EC4F-B6B5-6B9AD51A47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114321" y="711483"/>
            <a:ext cx="3187653" cy="2390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C27805-8DE3-BD41-A2FB-F19C54A9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7599891" y="1062610"/>
            <a:ext cx="3429003" cy="25717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AC19C8-13A5-5E4B-835D-86591C6C82DB}"/>
              </a:ext>
            </a:extLst>
          </p:cNvPr>
          <p:cNvSpPr txBox="1"/>
          <p:nvPr/>
        </p:nvSpPr>
        <p:spPr>
          <a:xfrm>
            <a:off x="60847" y="3682653"/>
            <a:ext cx="41894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Choose the mouth on the sample sheet. Add the mouth under the nose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Add teeth if you like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Remember to show how you like others to see. You can add open mouth with teeth, smile, </a:t>
            </a:r>
            <a:r>
              <a:rPr lang="en-US" sz="2000" b="1" dirty="0" err="1"/>
              <a:t>etc</a:t>
            </a:r>
            <a:endParaRPr lang="en-US" sz="2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8D0E2-7257-864F-BF3E-EBB3CB7C087F}"/>
              </a:ext>
            </a:extLst>
          </p:cNvPr>
          <p:cNvSpPr txBox="1"/>
          <p:nvPr/>
        </p:nvSpPr>
        <p:spPr>
          <a:xfrm>
            <a:off x="7044268" y="3924002"/>
            <a:ext cx="45719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 Add 2 parallel lines to the neck.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Add the </a:t>
            </a:r>
            <a:r>
              <a:rPr lang="en-US" sz="2000" b="1" dirty="0" err="1"/>
              <a:t>T.Shirt</a:t>
            </a:r>
            <a:r>
              <a:rPr lang="en-US" sz="2000" b="1" dirty="0"/>
              <a:t> collar)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Add designs on the </a:t>
            </a:r>
            <a:r>
              <a:rPr lang="en-US" sz="2000" b="1" dirty="0" err="1"/>
              <a:t>T.Shirt</a:t>
            </a:r>
            <a:r>
              <a:rPr lang="en-US" sz="2000" b="1" dirty="0"/>
              <a:t> if you have space </a:t>
            </a:r>
          </a:p>
        </p:txBody>
      </p:sp>
    </p:spTree>
    <p:extLst>
      <p:ext uri="{BB962C8B-B14F-4D97-AF65-F5344CB8AC3E}">
        <p14:creationId xmlns:p14="http://schemas.microsoft.com/office/powerpoint/2010/main" val="336380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4566" y="20639"/>
            <a:ext cx="2611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Procedure K-2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913C5C-56F6-574B-AA73-D1AAD499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379230" y="986963"/>
            <a:ext cx="3451580" cy="2588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B6F587-DCEA-0847-B291-710385CAFB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5898986" y="945667"/>
            <a:ext cx="3285397" cy="25886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111D77-527F-8448-9F12-AC65A2CDA3EA}"/>
              </a:ext>
            </a:extLst>
          </p:cNvPr>
          <p:cNvSpPr txBox="1"/>
          <p:nvPr/>
        </p:nvSpPr>
        <p:spPr>
          <a:xfrm>
            <a:off x="207434" y="3933610"/>
            <a:ext cx="4042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Color the nose. Use bright colors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Darken the nose so it will pop out of the face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266490-1912-DC4E-BED7-E9DAB7814686}"/>
              </a:ext>
            </a:extLst>
          </p:cNvPr>
          <p:cNvSpPr txBox="1"/>
          <p:nvPr/>
        </p:nvSpPr>
        <p:spPr>
          <a:xfrm>
            <a:off x="5283200" y="3975039"/>
            <a:ext cx="6701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Remember it is Picasso style, think of very different combination of colors on the 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Hold the crayon in a slanted position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 Instruct on how to shade by holding the crayon far away and flat</a:t>
            </a:r>
          </a:p>
        </p:txBody>
      </p:sp>
    </p:spTree>
    <p:extLst>
      <p:ext uri="{BB962C8B-B14F-4D97-AF65-F5344CB8AC3E}">
        <p14:creationId xmlns:p14="http://schemas.microsoft.com/office/powerpoint/2010/main" val="365098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4566" y="20639"/>
            <a:ext cx="2611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Procedure K-2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E4B2A7-7C6A-EC4F-B6B5-6B9AD51A47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114321" y="711483"/>
            <a:ext cx="3187652" cy="2390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C27805-8DE3-BD41-A2FB-F19C54A957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3398184" y="585137"/>
            <a:ext cx="3115975" cy="2571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913C5C-56F6-574B-AA73-D1AAD4993A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400000">
            <a:off x="6039201" y="801996"/>
            <a:ext cx="3451580" cy="2588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B6F587-DCEA-0847-B291-710385CAFBD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619607" y="986963"/>
            <a:ext cx="1925334" cy="25886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AC19C8-13A5-5E4B-835D-86591C6C82DB}"/>
              </a:ext>
            </a:extLst>
          </p:cNvPr>
          <p:cNvSpPr txBox="1"/>
          <p:nvPr/>
        </p:nvSpPr>
        <p:spPr>
          <a:xfrm>
            <a:off x="60848" y="3682653"/>
            <a:ext cx="37830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Color everywhere on the face using different colors.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Write your name on the left corner using the sharpie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Add additional shapes on the face if you like (Picasso style)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C8D0E2-7257-864F-BF3E-EBB3CB7C087F}"/>
              </a:ext>
            </a:extLst>
          </p:cNvPr>
          <p:cNvSpPr txBox="1"/>
          <p:nvPr/>
        </p:nvSpPr>
        <p:spPr>
          <a:xfrm>
            <a:off x="3670295" y="3467387"/>
            <a:ext cx="275801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 After you add color the to the face, add simple lines on the background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Use different color crayons, fill the space.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white stands out but cannot see while drawing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111D77-527F-8448-9F12-AC65A2CDA3EA}"/>
              </a:ext>
            </a:extLst>
          </p:cNvPr>
          <p:cNvSpPr txBox="1"/>
          <p:nvPr/>
        </p:nvSpPr>
        <p:spPr>
          <a:xfrm>
            <a:off x="6421966" y="3933610"/>
            <a:ext cx="2794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Go to the water color  station 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Choose one color only and wash all over the paper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266490-1912-DC4E-BED7-E9DAB7814686}"/>
              </a:ext>
            </a:extLst>
          </p:cNvPr>
          <p:cNvSpPr txBox="1"/>
          <p:nvPr/>
        </p:nvSpPr>
        <p:spPr>
          <a:xfrm>
            <a:off x="9215968" y="3975039"/>
            <a:ext cx="2768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See how the washed color shows up on the paper where there is no crayon. It is called crayon resist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Let it dry and you have your own Picasso style self portrait </a:t>
            </a:r>
          </a:p>
        </p:txBody>
      </p:sp>
    </p:spTree>
    <p:extLst>
      <p:ext uri="{BB962C8B-B14F-4D97-AF65-F5344CB8AC3E}">
        <p14:creationId xmlns:p14="http://schemas.microsoft.com/office/powerpoint/2010/main" val="4121053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7" y="278932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Reflect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F1C24-A46E-CA40-90D0-57B67CF73DB3}"/>
              </a:ext>
            </a:extLst>
          </p:cNvPr>
          <p:cNvSpPr txBox="1"/>
          <p:nvPr/>
        </p:nvSpPr>
        <p:spPr>
          <a:xfrm>
            <a:off x="330199" y="953403"/>
            <a:ext cx="800700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6000" cap="all" dirty="0"/>
              <a:t>“So DID you succeed in portraying who you are in this art?”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50169-C3B5-9140-AB3F-051C767E1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8678769" y="953403"/>
            <a:ext cx="2586948" cy="344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6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83EC-BF25-1F47-AB8D-5E4C10CC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89470"/>
            <a:ext cx="11137900" cy="646612"/>
          </a:xfrm>
        </p:spPr>
        <p:txBody>
          <a:bodyPr>
            <a:normAutofit/>
          </a:bodyPr>
          <a:lstStyle/>
          <a:p>
            <a:r>
              <a:rPr lang="en-US" sz="3200" b="1" dirty="0"/>
              <a:t>Inspiration</a:t>
            </a:r>
            <a:r>
              <a:rPr lang="en-US" sz="3200" b="1" dirty="0">
                <a:solidFill>
                  <a:schemeClr val="tx1"/>
                </a:solidFill>
              </a:rPr>
              <a:t> – Character Trait of the month (Identity)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6FCDB9-C7DB-1E4B-94C6-E71504AEB8C3}"/>
              </a:ext>
            </a:extLst>
          </p:cNvPr>
          <p:cNvSpPr txBox="1"/>
          <p:nvPr/>
        </p:nvSpPr>
        <p:spPr>
          <a:xfrm>
            <a:off x="253054" y="5697965"/>
            <a:ext cx="6338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Gather ideas, </a:t>
            </a:r>
            <a:r>
              <a:rPr lang="en-US" sz="2400" dirty="0"/>
              <a:t>Focus on the animated facial features in the book </a:t>
            </a:r>
          </a:p>
          <a:p>
            <a:endParaRPr lang="en-US" sz="2400" b="1"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6BFC05D2-C781-9B43-9938-9FCC3C4063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291363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E1AC3975-3067-5B49-8084-93E991D61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21" y="2082432"/>
            <a:ext cx="3562713" cy="3510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82899B-A8BB-0A47-8183-95F8C3646C3A}"/>
              </a:ext>
            </a:extLst>
          </p:cNvPr>
          <p:cNvSpPr txBox="1"/>
          <p:nvPr/>
        </p:nvSpPr>
        <p:spPr>
          <a:xfrm>
            <a:off x="7011567" y="1449616"/>
            <a:ext cx="4927379" cy="3108543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Share your story through the self portrait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55FF"/>
                </a:solidFill>
              </a:rPr>
              <a:t>Be brave to share your identity through this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579BA0"/>
                </a:solidFill>
              </a:rPr>
              <a:t>Use the shapes &amp; colors you like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6" name="Online Media 5" descr="THE DAY YOU BEGIN by Jacqueline Woodson | Official Book Trailer">
            <a:hlinkClick r:id="" action="ppaction://media"/>
            <a:extLst>
              <a:ext uri="{FF2B5EF4-FFF2-40B4-BE49-F238E27FC236}">
                <a16:creationId xmlns:a16="http://schemas.microsoft.com/office/drawing/2014/main" id="{A76BABCC-E949-5149-9323-989B7F8ADD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53054" y="2082432"/>
            <a:ext cx="6213981" cy="35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050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83EC-BF25-1F47-AB8D-5E4C10CC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882" y="274247"/>
            <a:ext cx="3997324" cy="107722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Inspiration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3DFFCB-868A-0446-A813-E880925BC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33" y="1325323"/>
            <a:ext cx="3997325" cy="3997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47F0AA-41A8-2645-A233-BE8999B88368}"/>
              </a:ext>
            </a:extLst>
          </p:cNvPr>
          <p:cNvSpPr txBox="1"/>
          <p:nvPr/>
        </p:nvSpPr>
        <p:spPr>
          <a:xfrm>
            <a:off x="406400" y="5875867"/>
            <a:ext cx="397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Pablo Picasso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7067-DA3F-124E-B98E-99CD3740D911}"/>
              </a:ext>
            </a:extLst>
          </p:cNvPr>
          <p:cNvSpPr txBox="1"/>
          <p:nvPr/>
        </p:nvSpPr>
        <p:spPr>
          <a:xfrm>
            <a:off x="4597066" y="1413107"/>
            <a:ext cx="7374801" cy="36933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1881 – 1973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Spanish Painter, Sculptor, printmaker, ceramicist, stage designer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Lived in France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Child prodigy, in age 13 he went to college of 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His first word was “</a:t>
            </a:r>
            <a:r>
              <a:rPr lang="en-US" sz="2400" dirty="0" err="1">
                <a:solidFill>
                  <a:schemeClr val="bg1"/>
                </a:solidFill>
              </a:rPr>
              <a:t>piz</a:t>
            </a:r>
            <a:r>
              <a:rPr lang="en-US" sz="2400" dirty="0">
                <a:solidFill>
                  <a:schemeClr val="bg1"/>
                </a:solidFill>
              </a:rPr>
              <a:t>” in Spanish meaning Pencil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Father was an art 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His work of art is worth </a:t>
            </a:r>
            <a:r>
              <a:rPr lang="en-US" sz="2400" dirty="0" err="1">
                <a:solidFill>
                  <a:schemeClr val="bg1"/>
                </a:solidFill>
              </a:rPr>
              <a:t>approx</a:t>
            </a:r>
            <a:r>
              <a:rPr lang="en-US" sz="2400" dirty="0">
                <a:solidFill>
                  <a:schemeClr val="bg1"/>
                </a:solidFill>
              </a:rPr>
              <a:t>  $780 billion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22E6B8-0E61-8B4E-8B17-13577AEE2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4" y="1351476"/>
            <a:ext cx="3997324" cy="43702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9E04917-FF8E-1B42-A55C-BD784A854F37}"/>
                  </a:ext>
                </a:extLst>
              </p14:cNvPr>
              <p14:cNvContentPartPr/>
              <p14:nvPr/>
            </p14:nvContentPartPr>
            <p14:xfrm>
              <a:off x="753408" y="3439656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9E04917-FF8E-1B42-A55C-BD784A854F3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4408" y="3430656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267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83EC-BF25-1F47-AB8D-5E4C10CC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950" y="274247"/>
            <a:ext cx="6000256" cy="107722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Pablo Picasso’s work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7F0AA-41A8-2645-A233-BE8999B88368}"/>
              </a:ext>
            </a:extLst>
          </p:cNvPr>
          <p:cNvSpPr txBox="1"/>
          <p:nvPr/>
        </p:nvSpPr>
        <p:spPr>
          <a:xfrm>
            <a:off x="298450" y="1782439"/>
            <a:ext cx="356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Early 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C907A-8830-6947-8DDE-C421B35BA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2305659"/>
            <a:ext cx="4025900" cy="28886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6FCDB9-C7DB-1E4B-94C6-E71504AEB8C3}"/>
              </a:ext>
            </a:extLst>
          </p:cNvPr>
          <p:cNvSpPr txBox="1"/>
          <p:nvPr/>
        </p:nvSpPr>
        <p:spPr>
          <a:xfrm>
            <a:off x="298450" y="5467350"/>
            <a:ext cx="325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Science and Charity (Age - 15)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34A0A3-D334-134A-862A-3E50C561E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1754091"/>
            <a:ext cx="4363479" cy="37356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CBB5CE-E000-2643-9FCD-A31E968D037C}"/>
              </a:ext>
            </a:extLst>
          </p:cNvPr>
          <p:cNvSpPr txBox="1"/>
          <p:nvPr/>
        </p:nvSpPr>
        <p:spPr>
          <a:xfrm>
            <a:off x="4822592" y="1129040"/>
            <a:ext cx="356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Blue Period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0BBBE1-D31E-CA40-9D16-4281810F2912}"/>
              </a:ext>
            </a:extLst>
          </p:cNvPr>
          <p:cNvSpPr/>
          <p:nvPr/>
        </p:nvSpPr>
        <p:spPr>
          <a:xfrm>
            <a:off x="4424144" y="5880811"/>
            <a:ext cx="3160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Breakfast of a Blind man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A4C045-0265-0643-A018-F202ACA5C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175" y="1754091"/>
            <a:ext cx="3504375" cy="37356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FB32B5-5910-EB4D-A87F-EA778757EC81}"/>
              </a:ext>
            </a:extLst>
          </p:cNvPr>
          <p:cNvSpPr/>
          <p:nvPr/>
        </p:nvSpPr>
        <p:spPr>
          <a:xfrm>
            <a:off x="8464457" y="5591563"/>
            <a:ext cx="28507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Rose Period – The Peasants </a:t>
            </a:r>
          </a:p>
        </p:txBody>
      </p:sp>
    </p:spTree>
    <p:extLst>
      <p:ext uri="{BB962C8B-B14F-4D97-AF65-F5344CB8AC3E}">
        <p14:creationId xmlns:p14="http://schemas.microsoft.com/office/powerpoint/2010/main" val="2145656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483EC-BF25-1F47-AB8D-5E4C10CC1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201" y="115388"/>
            <a:ext cx="6000256" cy="107722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/>
                </a:solidFill>
              </a:rPr>
              <a:t>Pablo Picasso’s work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7F0AA-41A8-2645-A233-BE8999B88368}"/>
              </a:ext>
            </a:extLst>
          </p:cNvPr>
          <p:cNvSpPr txBox="1"/>
          <p:nvPr/>
        </p:nvSpPr>
        <p:spPr>
          <a:xfrm>
            <a:off x="298449" y="551251"/>
            <a:ext cx="356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Cubist period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6FCDB9-C7DB-1E4B-94C6-E71504AEB8C3}"/>
              </a:ext>
            </a:extLst>
          </p:cNvPr>
          <p:cNvSpPr txBox="1"/>
          <p:nvPr/>
        </p:nvSpPr>
        <p:spPr>
          <a:xfrm>
            <a:off x="298450" y="5467350"/>
            <a:ext cx="325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Mandolin &amp; Guitar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CBB5CE-E000-2643-9FCD-A31E968D037C}"/>
              </a:ext>
            </a:extLst>
          </p:cNvPr>
          <p:cNvSpPr txBox="1"/>
          <p:nvPr/>
        </p:nvSpPr>
        <p:spPr>
          <a:xfrm>
            <a:off x="8808906" y="255824"/>
            <a:ext cx="3566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Classical Period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FB32B5-5910-EB4D-A87F-EA778757EC81}"/>
              </a:ext>
            </a:extLst>
          </p:cNvPr>
          <p:cNvSpPr/>
          <p:nvPr/>
        </p:nvSpPr>
        <p:spPr>
          <a:xfrm>
            <a:off x="7990727" y="5933990"/>
            <a:ext cx="28507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 classical 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A55786-89B6-3649-8072-4D27067CD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77" y="1652260"/>
            <a:ext cx="5247971" cy="3650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E661C-132B-9543-8317-28D78F47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842" y="1256932"/>
            <a:ext cx="5247971" cy="467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7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8" y="553293"/>
            <a:ext cx="8738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Cubism – Reasons to evolve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8801" y="5620925"/>
            <a:ext cx="10718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Early 19</a:t>
            </a:r>
            <a:r>
              <a:rPr lang="en-US" baseline="30000" dirty="0"/>
              <a:t>th</a:t>
            </a:r>
            <a:r>
              <a:rPr lang="en-US" dirty="0"/>
              <a:t> century is when the cameras started evolving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People’s interest in looking at artist creation decreased as they were able to see the realistic images through the camera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Then came cubism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9B986B-E910-E54C-B7EA-168E6A2BA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1" y="1049311"/>
            <a:ext cx="7641790" cy="446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43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7" y="278932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Pablo Picasso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05A1C-592F-D84A-81B7-091B539EA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20" y="832933"/>
            <a:ext cx="6292504" cy="49511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2C517B-1887-7F41-8817-61D2053F4419}"/>
              </a:ext>
            </a:extLst>
          </p:cNvPr>
          <p:cNvSpPr txBox="1"/>
          <p:nvPr/>
        </p:nvSpPr>
        <p:spPr>
          <a:xfrm>
            <a:off x="346920" y="6209736"/>
            <a:ext cx="10068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Three Musicians, Weeping Woman, Seated Woman, Portraits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A3975-1651-F949-98B7-1AAE2FA8A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09" y="891850"/>
            <a:ext cx="5601863" cy="4650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F882C3-B061-D841-A4AD-E2BC7780D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51" y="770482"/>
            <a:ext cx="5936905" cy="48936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24CDFA-0E34-6E4D-894F-36AD5CB65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843" y="555933"/>
            <a:ext cx="5081938" cy="5418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D2F51F-4EEA-544B-9473-239AD69DE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843" y="355572"/>
            <a:ext cx="5206097" cy="57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89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0027" y="278932"/>
            <a:ext cx="5936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Elements of Art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F1C24-A46E-CA40-90D0-57B67CF73DB3}"/>
              </a:ext>
            </a:extLst>
          </p:cNvPr>
          <p:cNvSpPr txBox="1"/>
          <p:nvPr/>
        </p:nvSpPr>
        <p:spPr>
          <a:xfrm>
            <a:off x="330199" y="953403"/>
            <a:ext cx="8007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50169-C3B5-9140-AB3F-051C767E1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8231" y="863707"/>
            <a:ext cx="6555752" cy="5057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DC2CD8-9593-A44B-856C-9ACA67F3B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9465" y="1155014"/>
            <a:ext cx="6085055" cy="4483786"/>
          </a:xfrm>
          <a:prstGeom prst="rect">
            <a:avLst/>
          </a:prstGeom>
        </p:spPr>
      </p:pic>
      <p:pic>
        <p:nvPicPr>
          <p:cNvPr id="2050" name="Picture 2" descr="7 Elements and Principles of Art and design | bulb">
            <a:extLst>
              <a:ext uri="{FF2B5EF4-FFF2-40B4-BE49-F238E27FC236}">
                <a16:creationId xmlns:a16="http://schemas.microsoft.com/office/drawing/2014/main" id="{8E630DF3-94C5-E94C-A5B7-2E2A70F05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951" y="140496"/>
            <a:ext cx="5104271" cy="380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59AD95-4894-9A42-9C0B-9F72C8FD64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945217" y="4034543"/>
            <a:ext cx="5045005" cy="268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0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274639"/>
            <a:ext cx="7772400" cy="530151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1778" y="215722"/>
            <a:ext cx="4034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Identity Self Portraits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BF1C24-A46E-CA40-90D0-57B67CF73DB3}"/>
              </a:ext>
            </a:extLst>
          </p:cNvPr>
          <p:cNvSpPr txBox="1"/>
          <p:nvPr/>
        </p:nvSpPr>
        <p:spPr>
          <a:xfrm>
            <a:off x="330199" y="953403"/>
            <a:ext cx="8007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50169-C3B5-9140-AB3F-051C767E1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114" y="859414"/>
            <a:ext cx="3212711" cy="4319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2AA14-0B78-3D44-B859-643D6E535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058" y="1795246"/>
            <a:ext cx="3136642" cy="4182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353956-9FB4-5446-8BDE-63D6FCC84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2157" y="182561"/>
            <a:ext cx="4130516" cy="6400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127EE86-85A3-F946-9E52-A40E5FDAC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9389">
            <a:off x="2395135" y="2143660"/>
            <a:ext cx="3335149" cy="44123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8A2F7A-4DCC-5C45-8A81-2D22A226A5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6861" y="202463"/>
            <a:ext cx="2999061" cy="39987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34D091-BB3F-4F42-A196-5D537535F3E0}"/>
              </a:ext>
            </a:extLst>
          </p:cNvPr>
          <p:cNvSpPr txBox="1"/>
          <p:nvPr/>
        </p:nvSpPr>
        <p:spPr>
          <a:xfrm>
            <a:off x="330199" y="5442857"/>
            <a:ext cx="1563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K - 2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386ED8-D91D-3940-AC12-474BACE23A03}"/>
              </a:ext>
            </a:extLst>
          </p:cNvPr>
          <p:cNvSpPr txBox="1"/>
          <p:nvPr/>
        </p:nvSpPr>
        <p:spPr>
          <a:xfrm>
            <a:off x="5997498" y="4384652"/>
            <a:ext cx="1786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Grade 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9AC923-75C9-CA42-BA82-53EECDB67576}"/>
              </a:ext>
            </a:extLst>
          </p:cNvPr>
          <p:cNvSpPr/>
          <p:nvPr/>
        </p:nvSpPr>
        <p:spPr>
          <a:xfrm>
            <a:off x="6756173" y="5442857"/>
            <a:ext cx="22666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55FF"/>
                </a:solidFill>
              </a:rPr>
              <a:t>Grade 4&amp;5</a:t>
            </a:r>
          </a:p>
        </p:txBody>
      </p:sp>
    </p:spTree>
    <p:extLst>
      <p:ext uri="{BB962C8B-B14F-4D97-AF65-F5344CB8AC3E}">
        <p14:creationId xmlns:p14="http://schemas.microsoft.com/office/powerpoint/2010/main" val="4042558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679</Words>
  <Application>Microsoft Macintosh PowerPoint</Application>
  <PresentationFormat>Widescreen</PresentationFormat>
  <Paragraphs>118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American Typewriter</vt:lpstr>
      <vt:lpstr>Apple Chancery</vt:lpstr>
      <vt:lpstr>Arial</vt:lpstr>
      <vt:lpstr>Calibri</vt:lpstr>
      <vt:lpstr>Calibri Light</vt:lpstr>
      <vt:lpstr>Celestial</vt:lpstr>
      <vt:lpstr>Identity Self portraits  Grades (K-2)</vt:lpstr>
      <vt:lpstr>Inspiration – Character Trait of the month (Identity)</vt:lpstr>
      <vt:lpstr>Inspiration </vt:lpstr>
      <vt:lpstr>Pablo Picasso’s work </vt:lpstr>
      <vt:lpstr>Pablo Picasso’s work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Identity Self portraits  Grades (K-2)</dc:title>
  <dc:creator>Microsoft Office User</dc:creator>
  <cp:lastModifiedBy>Microsoft Office User</cp:lastModifiedBy>
  <cp:revision>3</cp:revision>
  <dcterms:created xsi:type="dcterms:W3CDTF">2021-08-30T19:15:00Z</dcterms:created>
  <dcterms:modified xsi:type="dcterms:W3CDTF">2021-08-31T17:15:26Z</dcterms:modified>
</cp:coreProperties>
</file>