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sldIdLst>
    <p:sldId id="266" r:id="rId2"/>
    <p:sldId id="279" r:id="rId3"/>
    <p:sldId id="259" r:id="rId4"/>
    <p:sldId id="260" r:id="rId5"/>
    <p:sldId id="265" r:id="rId6"/>
    <p:sldId id="261" r:id="rId7"/>
    <p:sldId id="262" r:id="rId8"/>
    <p:sldId id="264" r:id="rId9"/>
    <p:sldId id="268" r:id="rId10"/>
    <p:sldId id="269" r:id="rId11"/>
    <p:sldId id="270" r:id="rId12"/>
    <p:sldId id="271" r:id="rId13"/>
    <p:sldId id="281" r:id="rId14"/>
    <p:sldId id="282" r:id="rId15"/>
    <p:sldId id="273" r:id="rId16"/>
    <p:sldId id="274" r:id="rId17"/>
    <p:sldId id="275" r:id="rId18"/>
    <p:sldId id="276" r:id="rId19"/>
    <p:sldId id="27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43"/>
  </p:normalViewPr>
  <p:slideViewPr>
    <p:cSldViewPr snapToGrid="0" snapToObjects="1">
      <p:cViewPr varScale="1">
        <p:scale>
          <a:sx n="96" d="100"/>
          <a:sy n="96" d="100"/>
        </p:scale>
        <p:origin x="6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23D4ABDB-2117-264B-9458-5465267C0701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1FAD994B-CB0A-304B-B638-6C132F6EF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34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4ABDB-2117-264B-9458-5465267C0701}" type="datetimeFigureOut">
              <a:rPr lang="en-US" smtClean="0"/>
              <a:t>11/6/19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994B-CB0A-304B-B638-6C132F6EF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91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4ABDB-2117-264B-9458-5465267C0701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994B-CB0A-304B-B638-6C132F6EF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09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4ABDB-2117-264B-9458-5465267C0701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994B-CB0A-304B-B638-6C132F6EF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34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4ABDB-2117-264B-9458-5465267C0701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994B-CB0A-304B-B638-6C132F6EF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58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4ABDB-2117-264B-9458-5465267C0701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994B-CB0A-304B-B638-6C132F6EF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18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4ABDB-2117-264B-9458-5465267C0701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994B-CB0A-304B-B638-6C132F6EF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396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4ABDB-2117-264B-9458-5465267C0701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994B-CB0A-304B-B638-6C132F6EF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90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4ABDB-2117-264B-9458-5465267C0701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994B-CB0A-304B-B638-6C132F6EF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69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4ABDB-2117-264B-9458-5465267C0701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994B-CB0A-304B-B638-6C132F6EF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58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4ABDB-2117-264B-9458-5465267C0701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994B-CB0A-304B-B638-6C132F6EF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4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4ABDB-2117-264B-9458-5465267C0701}" type="datetimeFigureOut">
              <a:rPr lang="en-US" smtClean="0"/>
              <a:t>11/6/19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994B-CB0A-304B-B638-6C132F6EF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20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4ABDB-2117-264B-9458-5465267C0701}" type="datetimeFigureOut">
              <a:rPr lang="en-US" smtClean="0"/>
              <a:t>11/6/19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994B-CB0A-304B-B638-6C132F6EF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1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4ABDB-2117-264B-9458-5465267C0701}" type="datetimeFigureOut">
              <a:rPr lang="en-US" smtClean="0"/>
              <a:t>11/6/19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994B-CB0A-304B-B638-6C132F6EF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17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4ABDB-2117-264B-9458-5465267C0701}" type="datetimeFigureOut">
              <a:rPr lang="en-US" smtClean="0"/>
              <a:t>11/6/19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994B-CB0A-304B-B638-6C132F6EF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07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4ABDB-2117-264B-9458-5465267C0701}" type="datetimeFigureOut">
              <a:rPr lang="en-US" smtClean="0"/>
              <a:t>11/6/19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994B-CB0A-304B-B638-6C132F6EF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08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4ABDB-2117-264B-9458-5465267C0701}" type="datetimeFigureOut">
              <a:rPr lang="en-US" smtClean="0"/>
              <a:t>11/6/19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994B-CB0A-304B-B638-6C132F6EF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78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3D4ABDB-2117-264B-9458-5465267C0701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FAD994B-CB0A-304B-B638-6C132F6EF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206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3.jpg"/><Relationship Id="rId7" Type="http://schemas.openxmlformats.org/officeDocument/2006/relationships/image" Target="../media/image25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24.jpg"/><Relationship Id="rId9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hyperlink" Target="https://media.giphy.com/media/11tDmnvx7m9hnO/giphy.gi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hyperlink" Target="https://media.giphy.com/media/AiZK2Cxz1Ck9j8obAu/giphy.gi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7C2C6-D34B-9A4E-94A4-19A4858C8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036" y="3737114"/>
            <a:ext cx="8690937" cy="2953246"/>
          </a:xfrm>
        </p:spPr>
        <p:txBody>
          <a:bodyPr>
            <a:normAutofit fontScale="90000"/>
          </a:bodyPr>
          <a:lstStyle/>
          <a:p>
            <a:pPr algn="l"/>
            <a:r>
              <a:rPr lang="en-US" sz="6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Embossed </a:t>
            </a:r>
            <a:br>
              <a:rPr lang="en-US" sz="6600" dirty="0"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r>
              <a:rPr lang="en-US" sz="6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Mandalas </a:t>
            </a:r>
            <a:br>
              <a:rPr lang="en-US" sz="6600" dirty="0"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r>
              <a:rPr lang="en-US" sz="6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Grade 4 &amp; 5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3D692B-7D62-8547-B801-01DD45344C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6799" y="5284892"/>
            <a:ext cx="7197726" cy="1405467"/>
          </a:xfrm>
        </p:spPr>
        <p:txBody>
          <a:bodyPr/>
          <a:lstStyle/>
          <a:p>
            <a:r>
              <a:rPr lang="en-US" sz="2400" b="1" dirty="0"/>
              <a:t>November 2019 art project </a:t>
            </a:r>
          </a:p>
          <a:p>
            <a:r>
              <a:rPr lang="en-US" sz="2400" b="1" dirty="0"/>
              <a:t>Quail Run Elementary</a:t>
            </a:r>
          </a:p>
          <a:p>
            <a:r>
              <a:rPr lang="en-US" dirty="0" err="1"/>
              <a:t>Rajee</a:t>
            </a:r>
            <a:r>
              <a:rPr lang="en-US" dirty="0"/>
              <a:t> Subramanian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AB6EB1-6129-9B40-9057-C0B437F77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799" y="305783"/>
            <a:ext cx="3306779" cy="4381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18C08C-7686-8C4C-87A7-5CD3306A8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521" y="305784"/>
            <a:ext cx="3408443" cy="4381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760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F14D2-C7D7-4A4E-A5AD-8FE632695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927079" cy="899160"/>
          </a:xfrm>
          <a:ln w="1905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b="1" dirty="0"/>
              <a:t>Art technique  -  Metal Tooling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5E19F2A-528D-D344-B859-AA9874884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5770" y="1530469"/>
            <a:ext cx="4953689" cy="48487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D521E6-6419-AE43-92A3-166CB6BE587F}"/>
              </a:ext>
            </a:extLst>
          </p:cNvPr>
          <p:cNvSpPr txBox="1"/>
          <p:nvPr/>
        </p:nvSpPr>
        <p:spPr>
          <a:xfrm>
            <a:off x="685801" y="1685623"/>
            <a:ext cx="50254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Metal tooling</a:t>
            </a:r>
            <a:r>
              <a:rPr lang="en-US" sz="3200" dirty="0"/>
              <a:t> is a centuries-old </a:t>
            </a:r>
            <a:r>
              <a:rPr lang="en-US" sz="3200" b="1" dirty="0"/>
              <a:t>art</a:t>
            </a:r>
            <a:r>
              <a:rPr lang="en-US" sz="3200" dirty="0"/>
              <a:t> in which a soft </a:t>
            </a:r>
            <a:r>
              <a:rPr lang="en-US" sz="3200" b="1" dirty="0"/>
              <a:t>metal</a:t>
            </a:r>
            <a:r>
              <a:rPr lang="en-US" sz="3200" dirty="0"/>
              <a:t> is worked with a rounded </a:t>
            </a:r>
            <a:r>
              <a:rPr lang="en-US" sz="3200" b="1" dirty="0"/>
              <a:t>tool</a:t>
            </a:r>
            <a:r>
              <a:rPr lang="en-US" sz="3200" dirty="0"/>
              <a:t> on the back side in order to create a raised design on the front. Mexican and South American artists call this </a:t>
            </a:r>
            <a:r>
              <a:rPr lang="en-US" sz="3200" b="1" dirty="0"/>
              <a:t>art</a:t>
            </a:r>
            <a:r>
              <a:rPr lang="en-US" sz="3200" dirty="0"/>
              <a:t> form </a:t>
            </a:r>
            <a:r>
              <a:rPr lang="en-US" sz="3200" dirty="0" err="1"/>
              <a:t>repajado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225126-5B30-A945-AF35-3422DC8EC6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64" t="8962" r="10830" b="11160"/>
          <a:stretch/>
        </p:blipFill>
        <p:spPr>
          <a:xfrm>
            <a:off x="6445770" y="1523379"/>
            <a:ext cx="4691921" cy="484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4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F14D2-C7D7-4A4E-A5AD-8FE632695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927079" cy="899160"/>
          </a:xfrm>
          <a:ln w="1905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b="1" dirty="0"/>
              <a:t>Art technique  -  Embossing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B327176-4EAF-0647-AD4A-B654863F3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33826" y="3081130"/>
            <a:ext cx="4425215" cy="3649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D521E6-6419-AE43-92A3-166CB6BE587F}"/>
              </a:ext>
            </a:extLst>
          </p:cNvPr>
          <p:cNvSpPr txBox="1"/>
          <p:nvPr/>
        </p:nvSpPr>
        <p:spPr>
          <a:xfrm>
            <a:off x="685801" y="1685623"/>
            <a:ext cx="511539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 embossed pattern is raised against the background, while a debossed pattern is sunken into the surface of the material (but might protrude somewhat on the reverse, back side).</a:t>
            </a:r>
          </a:p>
          <a:p>
            <a:endParaRPr lang="en-US" sz="2400" b="1" dirty="0"/>
          </a:p>
          <a:p>
            <a:r>
              <a:rPr lang="en-US" sz="3200" dirty="0"/>
              <a:t>So you tool on one side (debossed) and the other side is embossed</a:t>
            </a:r>
          </a:p>
          <a:p>
            <a:r>
              <a:rPr lang="en-US" sz="3200" dirty="0"/>
              <a:t>Color on the embossed side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3B1757-0EFA-B349-8A57-35042C7BF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869" y="127208"/>
            <a:ext cx="39243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4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F14D2-C7D7-4A4E-A5AD-8FE632695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927079" cy="899160"/>
          </a:xfrm>
          <a:ln w="1905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b="1" dirty="0"/>
              <a:t>Art technique  -  Print making (grades 4 &amp; 5) 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E83121-6C38-F146-AE2C-A3ADEBBE9D8E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484095" y="5791200"/>
            <a:ext cx="7906870" cy="448235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D521E6-6419-AE43-92A3-166CB6BE587F}"/>
              </a:ext>
            </a:extLst>
          </p:cNvPr>
          <p:cNvSpPr txBox="1"/>
          <p:nvPr/>
        </p:nvSpPr>
        <p:spPr>
          <a:xfrm>
            <a:off x="685800" y="1685623"/>
            <a:ext cx="619909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Printmaking</a:t>
            </a:r>
            <a:r>
              <a:rPr lang="en-US" sz="3000" dirty="0"/>
              <a:t> is an artistic process based on the principle of transferring images from a matrix onto another surface, most often paper or fabric. Traditional </a:t>
            </a:r>
            <a:r>
              <a:rPr lang="en-US" sz="3000" b="1" dirty="0"/>
              <a:t>printmaking</a:t>
            </a:r>
            <a:r>
              <a:rPr lang="en-US" sz="3000" dirty="0"/>
              <a:t> techniques include woodcut, etching, engraving, and lithography, while modern artists have expanded available techniques to include </a:t>
            </a:r>
            <a:r>
              <a:rPr lang="en-US" sz="3000" dirty="0" err="1"/>
              <a:t>screenprinting</a:t>
            </a:r>
            <a:endParaRPr lang="en-US" sz="3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6D7DE6-F25A-0040-9948-0C70B45E3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893" y="1979332"/>
            <a:ext cx="45212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0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4C1A2-08AA-204F-8741-E0835F1B0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790" y="5590953"/>
            <a:ext cx="5130800" cy="978699"/>
          </a:xfrm>
        </p:spPr>
        <p:txBody>
          <a:bodyPr>
            <a:normAutofit fontScale="90000"/>
          </a:bodyPr>
          <a:lstStyle/>
          <a:p>
            <a:r>
              <a:rPr lang="en-US" dirty="0"/>
              <a:t>Embossed Mandala @ QR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3E177389-C9DC-464C-B6E7-129708EE8D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3138353" y="596700"/>
            <a:ext cx="2516823" cy="2950227"/>
          </a:xfrm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972FCA88-A5DA-3248-84FF-64A2C361E4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488041" y="2301888"/>
            <a:ext cx="3536894" cy="2845176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BFB14FE-DD01-6C4F-8474-3834C5F85717}"/>
              </a:ext>
            </a:extLst>
          </p:cNvPr>
          <p:cNvSpPr txBox="1"/>
          <p:nvPr/>
        </p:nvSpPr>
        <p:spPr>
          <a:xfrm>
            <a:off x="5181600" y="434714"/>
            <a:ext cx="1630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Tk , K,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6EC296-4FB8-DA46-8E84-505A4363AE1F}"/>
              </a:ext>
            </a:extLst>
          </p:cNvPr>
          <p:cNvSpPr txBox="1"/>
          <p:nvPr/>
        </p:nvSpPr>
        <p:spPr>
          <a:xfrm>
            <a:off x="9223010" y="65382"/>
            <a:ext cx="1755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Grade 2/3</a:t>
            </a:r>
          </a:p>
        </p:txBody>
      </p:sp>
      <p:pic>
        <p:nvPicPr>
          <p:cNvPr id="25" name="Content Placeholder 22">
            <a:extLst>
              <a:ext uri="{FF2B5EF4-FFF2-40B4-BE49-F238E27FC236}">
                <a16:creationId xmlns:a16="http://schemas.microsoft.com/office/drawing/2014/main" id="{C8149F24-4BD5-6243-9D96-B5B384152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619" y="446363"/>
            <a:ext cx="3552316" cy="22381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9B0C72E-6D85-964C-BC46-8B749E081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66" y="3458593"/>
            <a:ext cx="2509110" cy="33769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FAAB832-E627-4944-B7C0-0B3F818457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365" y="446363"/>
            <a:ext cx="2509111" cy="298263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09213E7-888D-0348-8C2C-B8EFD014158E}"/>
              </a:ext>
            </a:extLst>
          </p:cNvPr>
          <p:cNvSpPr txBox="1"/>
          <p:nvPr/>
        </p:nvSpPr>
        <p:spPr>
          <a:xfrm>
            <a:off x="537185" y="2719929"/>
            <a:ext cx="16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Grade 4 &amp; 5</a:t>
            </a:r>
          </a:p>
        </p:txBody>
      </p:sp>
      <p:pic>
        <p:nvPicPr>
          <p:cNvPr id="12" name="Content Placeholder 19">
            <a:extLst>
              <a:ext uri="{FF2B5EF4-FFF2-40B4-BE49-F238E27FC236}">
                <a16:creationId xmlns:a16="http://schemas.microsoft.com/office/drawing/2014/main" id="{6C6B3848-EE09-9D40-B0E8-77ABA758C47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578195" y="804044"/>
            <a:ext cx="2656119" cy="2516824"/>
          </a:xfrm>
          <a:prstGeom prst="rect">
            <a:avLst/>
          </a:prstGeom>
        </p:spPr>
      </p:pic>
      <p:pic>
        <p:nvPicPr>
          <p:cNvPr id="13" name="Content Placeholder 19">
            <a:extLst>
              <a:ext uri="{FF2B5EF4-FFF2-40B4-BE49-F238E27FC236}">
                <a16:creationId xmlns:a16="http://schemas.microsoft.com/office/drawing/2014/main" id="{8B7DEE1F-A35C-3547-8454-21EDEBC1B5D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186350" y="3206856"/>
            <a:ext cx="2994236" cy="2245677"/>
          </a:xfrm>
          <a:prstGeom prst="rect">
            <a:avLst/>
          </a:prstGeom>
        </p:spPr>
      </p:pic>
      <p:pic>
        <p:nvPicPr>
          <p:cNvPr id="14" name="Content Placeholder 22">
            <a:extLst>
              <a:ext uri="{FF2B5EF4-FFF2-40B4-BE49-F238E27FC236}">
                <a16:creationId xmlns:a16="http://schemas.microsoft.com/office/drawing/2014/main" id="{C9DD99BF-CA95-184F-A599-3E8CF7C0EF5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528422" y="4910007"/>
            <a:ext cx="3536894" cy="188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6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4C1A2-08AA-204F-8741-E0835F1B0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8" y="391221"/>
            <a:ext cx="10701866" cy="9786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Safety guidelines - working with metal foil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9B0C72E-6D85-964C-BC46-8B749E0813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607" r="713"/>
          <a:stretch/>
        </p:blipFill>
        <p:spPr>
          <a:xfrm>
            <a:off x="9679710" y="507331"/>
            <a:ext cx="2358300" cy="177078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43CACC-590F-0346-96C0-38D2F06C345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67F711-48CC-704F-B065-AE343B0790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1411" y="2414256"/>
            <a:ext cx="4040190" cy="337694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DB6A7E-0C8D-E74C-92AD-725A7BBB3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66" y="1276115"/>
            <a:ext cx="2861734" cy="3815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1DF19A-0636-1642-8A70-8677F6E16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605" y="1233823"/>
            <a:ext cx="2997200" cy="406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180F75-8D1D-C74E-9598-4309FBB75B96}"/>
              </a:ext>
            </a:extLst>
          </p:cNvPr>
          <p:cNvSpPr txBox="1"/>
          <p:nvPr/>
        </p:nvSpPr>
        <p:spPr>
          <a:xfrm>
            <a:off x="71505" y="4860367"/>
            <a:ext cx="492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Metal foil can be sharp at the edges 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It may be tempting to touch and feel the metal foil 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Be gentle. Do not grasp/snatch the metal.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3D8242-1D9A-BE46-AC84-73868A61FAEA}"/>
              </a:ext>
            </a:extLst>
          </p:cNvPr>
          <p:cNvSpPr txBox="1"/>
          <p:nvPr/>
        </p:nvSpPr>
        <p:spPr>
          <a:xfrm>
            <a:off x="9223010" y="65382"/>
            <a:ext cx="1755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647AA1-E4D0-C241-964F-C4503905FF4F}"/>
              </a:ext>
            </a:extLst>
          </p:cNvPr>
          <p:cNvSpPr txBox="1"/>
          <p:nvPr/>
        </p:nvSpPr>
        <p:spPr>
          <a:xfrm>
            <a:off x="9375410" y="217782"/>
            <a:ext cx="1755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6C5066-86E9-CA4E-B327-C28884729356}"/>
              </a:ext>
            </a:extLst>
          </p:cNvPr>
          <p:cNvSpPr txBox="1"/>
          <p:nvPr/>
        </p:nvSpPr>
        <p:spPr>
          <a:xfrm>
            <a:off x="5472246" y="5483426"/>
            <a:ext cx="4875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Never run your fingers along the edges of the metal foil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Just like paper cut it can cut your self </a:t>
            </a:r>
          </a:p>
        </p:txBody>
      </p:sp>
    </p:spTree>
    <p:extLst>
      <p:ext uri="{BB962C8B-B14F-4D97-AF65-F5344CB8AC3E}">
        <p14:creationId xmlns:p14="http://schemas.microsoft.com/office/powerpoint/2010/main" val="428990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09231-D7A5-0A44-8E16-572270B4E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3776471" cy="579120"/>
          </a:xfrm>
        </p:spPr>
        <p:txBody>
          <a:bodyPr>
            <a:normAutofit fontScale="90000"/>
          </a:bodyPr>
          <a:lstStyle/>
          <a:p>
            <a:r>
              <a:rPr lang="en-US" dirty="0"/>
              <a:t>Materials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7F081-2F13-DD4C-BF09-7B5340238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499616"/>
            <a:ext cx="10131425" cy="4882895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6x6 tin foil </a:t>
            </a:r>
          </a:p>
          <a:p>
            <a:r>
              <a:rPr lang="en-US" sz="2400" b="1" dirty="0"/>
              <a:t>Grade specific Template </a:t>
            </a:r>
          </a:p>
          <a:p>
            <a:r>
              <a:rPr lang="en-US" sz="2400" b="1" dirty="0"/>
              <a:t>Ball point pen </a:t>
            </a:r>
          </a:p>
          <a:p>
            <a:r>
              <a:rPr lang="en-US" sz="2400" b="1" dirty="0"/>
              <a:t>Blunt pencil</a:t>
            </a:r>
          </a:p>
          <a:p>
            <a:r>
              <a:rPr lang="en-US" sz="2400" b="1" dirty="0"/>
              <a:t>Tape</a:t>
            </a:r>
          </a:p>
          <a:p>
            <a:r>
              <a:rPr lang="en-US" sz="2400" b="1" dirty="0"/>
              <a:t>Foam sheets</a:t>
            </a:r>
          </a:p>
          <a:p>
            <a:r>
              <a:rPr lang="en-US" sz="2400" b="1" dirty="0"/>
              <a:t>Colored sharpies</a:t>
            </a:r>
          </a:p>
          <a:p>
            <a:r>
              <a:rPr lang="en-US" sz="2400" b="1" dirty="0"/>
              <a:t>Colored construction sheet (Grades TK to 3) </a:t>
            </a:r>
          </a:p>
          <a:p>
            <a:r>
              <a:rPr lang="en-US" sz="2400" b="1" dirty="0"/>
              <a:t>White 9x12 construction sheets (Grades 4 &amp; 5) </a:t>
            </a:r>
          </a:p>
          <a:p>
            <a:r>
              <a:rPr lang="en-US" sz="2400" b="1" dirty="0"/>
              <a:t>Unrolled crayons (Grade 4 &amp; 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B29D90-7651-F145-80FF-E9BCC0EBF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031710" y="1022340"/>
            <a:ext cx="4374807" cy="3281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3C9947-232A-0A40-B29F-DBB0AF7AB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50605" y="1022340"/>
            <a:ext cx="4374807" cy="328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F8C84-3ACA-8B4D-A17C-E43B4C520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 for Tooling (All grades)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3569A4-8019-734D-B659-9BDFCD9D4A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7527"/>
          <a:stretch/>
        </p:blipFill>
        <p:spPr>
          <a:xfrm rot="5400000">
            <a:off x="280382" y="3797478"/>
            <a:ext cx="2645044" cy="273724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07FCD-E6C1-E94F-8A49-7B7A8EA723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162A7-F663-1945-B468-25FCE2574769}"/>
              </a:ext>
            </a:extLst>
          </p:cNvPr>
          <p:cNvSpPr txBox="1"/>
          <p:nvPr/>
        </p:nvSpPr>
        <p:spPr>
          <a:xfrm>
            <a:off x="234280" y="1667435"/>
            <a:ext cx="25782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Step 1: Tape the 2 4x6 foam sheet 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8D6B5CB5-BE0C-9C40-9E93-BB1E28A21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751" y="3843580"/>
            <a:ext cx="2645044" cy="26450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D17468-CBBC-3443-98CF-2832FDBE0269}"/>
              </a:ext>
            </a:extLst>
          </p:cNvPr>
          <p:cNvSpPr txBox="1"/>
          <p:nvPr/>
        </p:nvSpPr>
        <p:spPr>
          <a:xfrm>
            <a:off x="3158921" y="1667435"/>
            <a:ext cx="24755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Step 2: Place the tin foil on the foam sheet 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371A6100-1995-0445-B32F-5042F81BB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118" y="3843580"/>
            <a:ext cx="2645044" cy="26450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D8A6C1-53C8-FD49-8ECE-8C60611865BC}"/>
              </a:ext>
            </a:extLst>
          </p:cNvPr>
          <p:cNvSpPr txBox="1"/>
          <p:nvPr/>
        </p:nvSpPr>
        <p:spPr>
          <a:xfrm>
            <a:off x="6009288" y="1667435"/>
            <a:ext cx="24755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Step 3: Place the template on the foam sheet </a:t>
            </a:r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C1634320-8DC3-8C44-8657-58D28D106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7828" y="3843579"/>
            <a:ext cx="2645044" cy="26450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ED4428-9CCA-2746-9057-1FE444798F46}"/>
              </a:ext>
            </a:extLst>
          </p:cNvPr>
          <p:cNvSpPr txBox="1"/>
          <p:nvPr/>
        </p:nvSpPr>
        <p:spPr>
          <a:xfrm>
            <a:off x="8859655" y="1512707"/>
            <a:ext cx="24755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Step 4: Tape the template and the foil  on the both sides on the foam sheet </a:t>
            </a:r>
          </a:p>
        </p:txBody>
      </p:sp>
    </p:spTree>
    <p:extLst>
      <p:ext uri="{BB962C8B-B14F-4D97-AF65-F5344CB8AC3E}">
        <p14:creationId xmlns:p14="http://schemas.microsoft.com/office/powerpoint/2010/main" val="8083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F8C84-3ACA-8B4D-A17C-E43B4C520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 for Tooling &amp; Embossing (All grades)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3569A4-8019-734D-B659-9BDFCD9D4A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0382" y="4174210"/>
            <a:ext cx="2645044" cy="198378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07FCD-E6C1-E94F-8A49-7B7A8EA723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162A7-F663-1945-B468-25FCE2574769}"/>
              </a:ext>
            </a:extLst>
          </p:cNvPr>
          <p:cNvSpPr txBox="1"/>
          <p:nvPr/>
        </p:nvSpPr>
        <p:spPr>
          <a:xfrm>
            <a:off x="234280" y="2365787"/>
            <a:ext cx="2475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5: trace the image hard using a ball point pen  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8D6B5CB5-BE0C-9C40-9E93-BB1E28A21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3663">
            <a:off x="3177218" y="4137254"/>
            <a:ext cx="2637669" cy="19782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D17468-CBBC-3443-98CF-2832FDBE0269}"/>
              </a:ext>
            </a:extLst>
          </p:cNvPr>
          <p:cNvSpPr txBox="1"/>
          <p:nvPr/>
        </p:nvSpPr>
        <p:spPr>
          <a:xfrm>
            <a:off x="3158921" y="2365787"/>
            <a:ext cx="2475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6: Remove the tape once completed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371A6100-1995-0445-B32F-5042F81BB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118" y="4174210"/>
            <a:ext cx="2645044" cy="19837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D8A6C1-53C8-FD49-8ECE-8C60611865BC}"/>
              </a:ext>
            </a:extLst>
          </p:cNvPr>
          <p:cNvSpPr txBox="1"/>
          <p:nvPr/>
        </p:nvSpPr>
        <p:spPr>
          <a:xfrm>
            <a:off x="6065849" y="1851979"/>
            <a:ext cx="24755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7: Retrace the lines using pencil to make sure the tooling has depth</a:t>
            </a:r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C1634320-8DC3-8C44-8657-58D28D106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7828" y="4174210"/>
            <a:ext cx="2645045" cy="19837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ED4428-9CCA-2746-9057-1FE444798F46}"/>
              </a:ext>
            </a:extLst>
          </p:cNvPr>
          <p:cNvSpPr txBox="1"/>
          <p:nvPr/>
        </p:nvSpPr>
        <p:spPr>
          <a:xfrm>
            <a:off x="8887828" y="2365786"/>
            <a:ext cx="2475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8 : Flip the foil to see the embossed side</a:t>
            </a:r>
          </a:p>
        </p:txBody>
      </p:sp>
    </p:spTree>
    <p:extLst>
      <p:ext uri="{BB962C8B-B14F-4D97-AF65-F5344CB8AC3E}">
        <p14:creationId xmlns:p14="http://schemas.microsoft.com/office/powerpoint/2010/main" val="166058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F8C84-3ACA-8B4D-A17C-E43B4C520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 for Tooling &amp; Embossing (All grades)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3569A4-8019-734D-B659-9BDFCD9D4A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6810" y="4387607"/>
            <a:ext cx="2868288" cy="215121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07FCD-E6C1-E94F-8A49-7B7A8EA723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162A7-F663-1945-B468-25FCE2574769}"/>
              </a:ext>
            </a:extLst>
          </p:cNvPr>
          <p:cNvSpPr txBox="1"/>
          <p:nvPr/>
        </p:nvSpPr>
        <p:spPr>
          <a:xfrm>
            <a:off x="250865" y="1996455"/>
            <a:ext cx="24755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9: color only the area that has depth and leave the lines that has been made. Use sharpie to color 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8D6B5CB5-BE0C-9C40-9E93-BB1E28A21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3663">
            <a:off x="2965022" y="4147516"/>
            <a:ext cx="3096173" cy="23221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D17468-CBBC-3443-98CF-2832FDBE0269}"/>
              </a:ext>
            </a:extLst>
          </p:cNvPr>
          <p:cNvSpPr txBox="1"/>
          <p:nvPr/>
        </p:nvSpPr>
        <p:spPr>
          <a:xfrm>
            <a:off x="3153216" y="2050362"/>
            <a:ext cx="24755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10: Please leave some uncolored space so the embossing is seen clearly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371A6100-1995-0445-B32F-5042F81BB4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12" t="4488" r="8109" b="13946"/>
          <a:stretch/>
        </p:blipFill>
        <p:spPr>
          <a:xfrm>
            <a:off x="6299770" y="4174210"/>
            <a:ext cx="2571996" cy="21534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D8A6C1-53C8-FD49-8ECE-8C60611865BC}"/>
              </a:ext>
            </a:extLst>
          </p:cNvPr>
          <p:cNvSpPr txBox="1"/>
          <p:nvPr/>
        </p:nvSpPr>
        <p:spPr>
          <a:xfrm>
            <a:off x="6065849" y="1851979"/>
            <a:ext cx="2475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11: Write your name and tape four corners </a:t>
            </a:r>
          </a:p>
        </p:txBody>
      </p:sp>
    </p:spTree>
    <p:extLst>
      <p:ext uri="{BB962C8B-B14F-4D97-AF65-F5344CB8AC3E}">
        <p14:creationId xmlns:p14="http://schemas.microsoft.com/office/powerpoint/2010/main" val="406577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F8C84-3ACA-8B4D-A17C-E43B4C520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738190"/>
          </a:xfrm>
        </p:spPr>
        <p:txBody>
          <a:bodyPr/>
          <a:lstStyle/>
          <a:p>
            <a:r>
              <a:rPr lang="en-US" dirty="0"/>
              <a:t>Procedure for Print making  (Grades 4&amp;5)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3569A4-8019-734D-B659-9BDFCD9D4A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530" y="4078321"/>
            <a:ext cx="2442266" cy="18316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07FCD-E6C1-E94F-8A49-7B7A8EA723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162A7-F663-1945-B468-25FCE2574769}"/>
              </a:ext>
            </a:extLst>
          </p:cNvPr>
          <p:cNvSpPr txBox="1"/>
          <p:nvPr/>
        </p:nvSpPr>
        <p:spPr>
          <a:xfrm>
            <a:off x="234280" y="2365787"/>
            <a:ext cx="2475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1: color the back ground on the tin too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8D6B5CB5-BE0C-9C40-9E93-BB1E28A21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840338" y="3947846"/>
            <a:ext cx="2391317" cy="2652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D17468-CBBC-3443-98CF-2832FDBE0269}"/>
              </a:ext>
            </a:extLst>
          </p:cNvPr>
          <p:cNvSpPr txBox="1"/>
          <p:nvPr/>
        </p:nvSpPr>
        <p:spPr>
          <a:xfrm>
            <a:off x="3054560" y="1482647"/>
            <a:ext cx="24755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2: Place the white construction paper on to of the embossed foil on the top or bottom corner 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371A6100-1995-0445-B32F-5042F81BB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87518" y="4051486"/>
            <a:ext cx="2787216" cy="20490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D8A6C1-53C8-FD49-8ECE-8C60611865BC}"/>
              </a:ext>
            </a:extLst>
          </p:cNvPr>
          <p:cNvSpPr txBox="1"/>
          <p:nvPr/>
        </p:nvSpPr>
        <p:spPr>
          <a:xfrm>
            <a:off x="5362131" y="1608576"/>
            <a:ext cx="3179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3: Use the flat side of the crayon and rub against the paper to reveal the </a:t>
            </a:r>
            <a:r>
              <a:rPr lang="en-US" sz="2400" dirty="0" err="1"/>
              <a:t>imptints</a:t>
            </a:r>
            <a:r>
              <a:rPr lang="en-US" sz="2400" dirty="0"/>
              <a:t> of the embossed ridges </a:t>
            </a:r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C1634320-8DC3-8C44-8657-58D28D106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430492" y="3803873"/>
            <a:ext cx="2780080" cy="22674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ED4428-9CCA-2746-9057-1FE444798F46}"/>
              </a:ext>
            </a:extLst>
          </p:cNvPr>
          <p:cNvSpPr txBox="1"/>
          <p:nvPr/>
        </p:nvSpPr>
        <p:spPr>
          <a:xfrm>
            <a:off x="8930751" y="1627124"/>
            <a:ext cx="24755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4 : spread the crayon on the other parts of the paper to give the same background</a:t>
            </a:r>
          </a:p>
        </p:txBody>
      </p:sp>
    </p:spTree>
    <p:extLst>
      <p:ext uri="{BB962C8B-B14F-4D97-AF65-F5344CB8AC3E}">
        <p14:creationId xmlns:p14="http://schemas.microsoft.com/office/powerpoint/2010/main" val="57731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F14D2-C7D7-4A4E-A5AD-8FE632695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899160"/>
          </a:xfrm>
          <a:ln w="19050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Inspiration – SRVUSD 2019 Priority(SEL), mindfulness activities, art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F0119-379A-F34F-8FE6-F2A5A6CA3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630680"/>
            <a:ext cx="11235266" cy="5024119"/>
          </a:xfrm>
          <a:ln w="19050">
            <a:solidFill>
              <a:schemeClr val="bg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Learning emotions – How do you feel?</a:t>
            </a:r>
          </a:p>
          <a:p>
            <a:r>
              <a:rPr lang="en-US" sz="3500" dirty="0"/>
              <a:t>It’s common to think that mindfulness is only about meditation, but in reality is simply means focusing your awareness on the present moment</a:t>
            </a:r>
          </a:p>
          <a:p>
            <a:r>
              <a:rPr lang="en-US" sz="3600" dirty="0"/>
              <a:t>Siting quietly, eating calmly, focusing on an image, closing your eyes, breathing in and out,  drawing, coloring, doing a yoga pose, even jumping jacks</a:t>
            </a:r>
          </a:p>
          <a:p>
            <a:r>
              <a:rPr lang="en-US" sz="3600" dirty="0"/>
              <a:t>Doing things with out judging if it is right or wrong </a:t>
            </a:r>
          </a:p>
          <a:p>
            <a:r>
              <a:rPr lang="en-US" sz="3600" dirty="0"/>
              <a:t>Doing things like this keeps you happy forever</a:t>
            </a:r>
          </a:p>
        </p:txBody>
      </p:sp>
    </p:spTree>
    <p:extLst>
      <p:ext uri="{BB962C8B-B14F-4D97-AF65-F5344CB8AC3E}">
        <p14:creationId xmlns:p14="http://schemas.microsoft.com/office/powerpoint/2010/main" val="377250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F8C84-3ACA-8B4D-A17C-E43B4C520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738190"/>
          </a:xfrm>
        </p:spPr>
        <p:txBody>
          <a:bodyPr/>
          <a:lstStyle/>
          <a:p>
            <a:r>
              <a:rPr lang="en-US" dirty="0"/>
              <a:t>Procedure for Print making  (Grades 4&amp;5)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3569A4-8019-734D-B659-9BDFCD9D4A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-34643" y="3816489"/>
            <a:ext cx="2922074" cy="238423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07FCD-E6C1-E94F-8A49-7B7A8EA723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162A7-F663-1945-B468-25FCE2574769}"/>
              </a:ext>
            </a:extLst>
          </p:cNvPr>
          <p:cNvSpPr txBox="1"/>
          <p:nvPr/>
        </p:nvSpPr>
        <p:spPr>
          <a:xfrm>
            <a:off x="349096" y="1608576"/>
            <a:ext cx="24755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5: color the entire  back ground of the paper too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8D6B5CB5-BE0C-9C40-9E93-BB1E28A21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261" y="3547567"/>
            <a:ext cx="2232174" cy="30525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D17468-CBBC-3443-98CF-2832FDBE0269}"/>
              </a:ext>
            </a:extLst>
          </p:cNvPr>
          <p:cNvSpPr txBox="1"/>
          <p:nvPr/>
        </p:nvSpPr>
        <p:spPr>
          <a:xfrm>
            <a:off x="3054560" y="1482647"/>
            <a:ext cx="24755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6: tape the finished tin foil next to the print made on the paper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371A6100-1995-0445-B32F-5042F81BB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169" y="2732524"/>
            <a:ext cx="3126337" cy="41254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ED4428-9CCA-2746-9057-1FE444798F46}"/>
              </a:ext>
            </a:extLst>
          </p:cNvPr>
          <p:cNvSpPr txBox="1"/>
          <p:nvPr/>
        </p:nvSpPr>
        <p:spPr>
          <a:xfrm>
            <a:off x="6241287" y="1236966"/>
            <a:ext cx="2561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 contrast color crayon for the back ground so it stands out </a:t>
            </a:r>
          </a:p>
        </p:txBody>
      </p:sp>
    </p:spTree>
    <p:extLst>
      <p:ext uri="{BB962C8B-B14F-4D97-AF65-F5344CB8AC3E}">
        <p14:creationId xmlns:p14="http://schemas.microsoft.com/office/powerpoint/2010/main" val="285016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F14D2-C7D7-4A4E-A5AD-8FE632695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927079" cy="899160"/>
          </a:xfrm>
          <a:ln w="1905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b="1" dirty="0"/>
              <a:t>Mindfulness Based art Therapy activities improves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F0119-379A-F34F-8FE6-F2A5A6CA3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630680"/>
            <a:ext cx="10927079" cy="4632960"/>
          </a:xfrm>
          <a:ln w="19050">
            <a:solidFill>
              <a:schemeClr val="bg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Emotional competencies</a:t>
            </a:r>
          </a:p>
          <a:p>
            <a:r>
              <a:rPr lang="en-US" sz="3600" dirty="0"/>
              <a:t>Self awareness</a:t>
            </a:r>
          </a:p>
          <a:p>
            <a:r>
              <a:rPr lang="en-US" sz="3600" dirty="0"/>
              <a:t>Self management</a:t>
            </a:r>
          </a:p>
          <a:p>
            <a:r>
              <a:rPr lang="en-US" sz="3600" dirty="0"/>
              <a:t>Set and achieve positive academic goals</a:t>
            </a:r>
          </a:p>
          <a:p>
            <a:r>
              <a:rPr lang="en-US" sz="3600" dirty="0"/>
              <a:t>Increase concentration and focus</a:t>
            </a:r>
          </a:p>
          <a:p>
            <a:r>
              <a:rPr lang="en-US" sz="3600" dirty="0"/>
              <a:t>Social awareness</a:t>
            </a:r>
          </a:p>
          <a:p>
            <a:r>
              <a:rPr lang="en-US" sz="3600" dirty="0"/>
              <a:t>Responsible decision making skills</a:t>
            </a:r>
          </a:p>
          <a:p>
            <a:r>
              <a:rPr lang="en-US" sz="3600" dirty="0"/>
              <a:t>Reduce stress related issues</a:t>
            </a:r>
          </a:p>
        </p:txBody>
      </p:sp>
    </p:spTree>
    <p:extLst>
      <p:ext uri="{BB962C8B-B14F-4D97-AF65-F5344CB8AC3E}">
        <p14:creationId xmlns:p14="http://schemas.microsoft.com/office/powerpoint/2010/main" val="389891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F14D2-C7D7-4A4E-A5AD-8FE632695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899160"/>
          </a:xfrm>
          <a:ln w="19050">
            <a:solidFill>
              <a:schemeClr val="bg1"/>
            </a:solidFill>
          </a:ln>
        </p:spPr>
        <p:txBody>
          <a:bodyPr/>
          <a:lstStyle/>
          <a:p>
            <a:r>
              <a:rPr lang="en-US" dirty="0"/>
              <a:t>Why and what are Mandalas?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F0119-379A-F34F-8FE6-F2A5A6CA3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630681"/>
            <a:ext cx="10131425" cy="4160520"/>
          </a:xfrm>
          <a:ln w="1905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3200" b="1" dirty="0"/>
              <a:t>Mandalas are circular designs that start from a center point which emanates an array of symbols, shapes &amp; forms. </a:t>
            </a:r>
          </a:p>
          <a:p>
            <a:r>
              <a:rPr lang="en-US" sz="3200" b="1" dirty="0"/>
              <a:t>Kids learn to develop</a:t>
            </a:r>
          </a:p>
          <a:p>
            <a:r>
              <a:rPr lang="en-US" sz="3200" b="1" dirty="0"/>
              <a:t>Mindfulness &amp; concentration </a:t>
            </a:r>
          </a:p>
          <a:p>
            <a:r>
              <a:rPr lang="en-US" sz="3200" b="1" dirty="0"/>
              <a:t>Strengthen Focus Skills </a:t>
            </a:r>
          </a:p>
          <a:p>
            <a:r>
              <a:rPr lang="en-US" sz="3200" b="1" dirty="0"/>
              <a:t>Enhance Creativity &amp; relaxation</a:t>
            </a:r>
          </a:p>
          <a:p>
            <a:pPr marL="0" indent="0" fontAlgn="ctr">
              <a:buNone/>
            </a:pPr>
            <a:endParaRPr lang="en-US" dirty="0"/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D64285AE-17E7-574F-936E-AE2836CD4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749" y="2728210"/>
            <a:ext cx="4117637" cy="400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7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F14D2-C7D7-4A4E-A5AD-8FE632695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899160"/>
          </a:xfrm>
          <a:ln w="19050">
            <a:solidFill>
              <a:schemeClr val="bg1"/>
            </a:solidFill>
          </a:ln>
        </p:spPr>
        <p:txBody>
          <a:bodyPr/>
          <a:lstStyle/>
          <a:p>
            <a:r>
              <a:rPr lang="en-US" dirty="0"/>
              <a:t>what are Mandalas?  Origin?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F0119-379A-F34F-8FE6-F2A5A6CA3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630680"/>
            <a:ext cx="11216389" cy="4994971"/>
          </a:xfrm>
          <a:ln w="19050">
            <a:solidFill>
              <a:schemeClr val="bg1"/>
            </a:solidFill>
          </a:ln>
        </p:spPr>
        <p:txBody>
          <a:bodyPr numCol="2">
            <a:normAutofit fontScale="55000" lnSpcReduction="20000"/>
          </a:bodyPr>
          <a:lstStyle/>
          <a:p>
            <a:r>
              <a:rPr lang="en-US" sz="4500" b="1" dirty="0"/>
              <a:t>Mandalas extremely popular expression that helps countless individuals regain their focus, their confidence, and their concentration by forming a deeper connection with their real self</a:t>
            </a:r>
          </a:p>
          <a:p>
            <a:r>
              <a:rPr lang="en-US" sz="4800" b="1" dirty="0"/>
              <a:t>Originated from many countries Tibet, India, Nepal, China, Japan, Ireland, </a:t>
            </a:r>
          </a:p>
          <a:p>
            <a:pPr marL="0" indent="0">
              <a:buNone/>
            </a:pPr>
            <a:r>
              <a:rPr lang="en-US" sz="4800" b="1" dirty="0"/>
              <a:t>Britain, Bhutan, and Indonesia and </a:t>
            </a:r>
          </a:p>
          <a:p>
            <a:pPr marL="0" indent="0">
              <a:buNone/>
            </a:pPr>
            <a:r>
              <a:rPr lang="en-US" sz="4800" b="1" dirty="0"/>
              <a:t>date from the 4th century to present.</a:t>
            </a:r>
          </a:p>
          <a:p>
            <a:pPr marL="0" indent="0">
              <a:buNone/>
            </a:pPr>
            <a:endParaRPr lang="en-US" sz="4400" b="1" dirty="0"/>
          </a:p>
          <a:p>
            <a:pPr marL="0" indent="0">
              <a:buNone/>
            </a:pPr>
            <a:endParaRPr lang="en-US" sz="4400" b="1" dirty="0"/>
          </a:p>
          <a:p>
            <a:pPr marL="0" indent="0">
              <a:buNone/>
            </a:pPr>
            <a:r>
              <a:rPr lang="en-US" sz="4400" b="1" dirty="0"/>
              <a:t>Creating Mandalas Helps...</a:t>
            </a:r>
          </a:p>
          <a:p>
            <a:r>
              <a:rPr lang="en-US" sz="4400" b="1" dirty="0"/>
              <a:t>Calm your mind,</a:t>
            </a:r>
          </a:p>
          <a:p>
            <a:r>
              <a:rPr lang="en-US" sz="4400" b="1" dirty="0"/>
              <a:t>Quiet your emotions,</a:t>
            </a:r>
          </a:p>
          <a:p>
            <a:r>
              <a:rPr lang="en-US" sz="4400" b="1" dirty="0"/>
              <a:t>Increase concentration,</a:t>
            </a:r>
          </a:p>
          <a:p>
            <a:r>
              <a:rPr lang="en-US" sz="4400" b="1" dirty="0"/>
              <a:t>Uplift your soul,</a:t>
            </a:r>
          </a:p>
          <a:p>
            <a:r>
              <a:rPr lang="en-US" sz="4400" b="1" dirty="0"/>
              <a:t>Promote greater awareness of self and Life,</a:t>
            </a:r>
          </a:p>
          <a:p>
            <a:r>
              <a:rPr lang="en-US" sz="4400" b="1" dirty="0"/>
              <a:t>Make meditation easier and more accessible,</a:t>
            </a:r>
          </a:p>
          <a:p>
            <a:r>
              <a:rPr lang="en-US" sz="4400" b="1" dirty="0"/>
              <a:t>Reduce stress and lower blood pressure,</a:t>
            </a:r>
          </a:p>
          <a:p>
            <a:pPr marL="0" indent="0" font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9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26FA4B01-B1BC-C545-B861-4F864DE93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45" y="224852"/>
            <a:ext cx="4850126" cy="6438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18C23E-C21F-2346-8FEE-805939CA64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080"/>
          <a:stretch/>
        </p:blipFill>
        <p:spPr>
          <a:xfrm>
            <a:off x="5394961" y="224852"/>
            <a:ext cx="6576941" cy="643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7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00B8A4-3998-B142-A722-26C07838F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800" y="381000"/>
            <a:ext cx="5298190" cy="583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2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F14D2-C7D7-4A4E-A5AD-8FE632695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927079" cy="899160"/>
          </a:xfrm>
          <a:ln w="1905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b="1" dirty="0"/>
              <a:t>Mandalas in nature – Look for items in Nature 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8C9F37-EF1D-244D-AB15-4DB78DFE3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18" t="2666" r="3897" b="7728"/>
          <a:stretch/>
        </p:blipFill>
        <p:spPr>
          <a:xfrm>
            <a:off x="264479" y="1663905"/>
            <a:ext cx="5205870" cy="43321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5FA867-0CB2-BA46-9026-382BD92D21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966"/>
          <a:stretch/>
        </p:blipFill>
        <p:spPr>
          <a:xfrm>
            <a:off x="217106" y="1663906"/>
            <a:ext cx="3080730" cy="4353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F1A866-965C-5D45-A285-A90CA6172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144" y="1663905"/>
            <a:ext cx="6232445" cy="4859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E59BE9-F744-AE4C-BE2A-1DF4F48A8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2661" y="1673653"/>
            <a:ext cx="6232445" cy="51843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61E6E7-96BC-4240-9941-BAACD63D81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37" y="1663905"/>
            <a:ext cx="5277554" cy="49470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3CE90C-3660-5846-8D10-5585611BA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6144" y="1673653"/>
            <a:ext cx="6232446" cy="51940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7E430F-5920-5B40-B2F7-7FB7801F5A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897" y="1641920"/>
            <a:ext cx="4903033" cy="49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4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F14D2-C7D7-4A4E-A5AD-8FE632695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927079" cy="899160"/>
          </a:xfrm>
          <a:ln w="19050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/>
              <a:t>Art Learning -  Linear symmetry </a:t>
            </a:r>
            <a:r>
              <a:rPr lang="en-US" b="1" dirty="0" err="1"/>
              <a:t>vS</a:t>
            </a:r>
            <a:r>
              <a:rPr lang="en-US" b="1" dirty="0"/>
              <a:t> Radial symmetry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8C9F37-EF1D-244D-AB15-4DB78DFE3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18" t="2666" r="3897" b="7728"/>
          <a:stretch/>
        </p:blipFill>
        <p:spPr>
          <a:xfrm>
            <a:off x="217106" y="1663906"/>
            <a:ext cx="5205870" cy="43321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5FA867-0CB2-BA46-9026-382BD92D21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966"/>
          <a:stretch/>
        </p:blipFill>
        <p:spPr>
          <a:xfrm>
            <a:off x="217106" y="1663906"/>
            <a:ext cx="3080730" cy="4353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F1A866-965C-5D45-A285-A90CA6172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144" y="1663905"/>
            <a:ext cx="6232445" cy="485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1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{D90C5D21-2A18-9B4E-AF1E-2F717BE9479B}tf10001058</Template>
  <TotalTime>1599</TotalTime>
  <Words>880</Words>
  <Application>Microsoft Macintosh PowerPoint</Application>
  <PresentationFormat>Widescreen</PresentationFormat>
  <Paragraphs>95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Apple Chancery</vt:lpstr>
      <vt:lpstr>Arial</vt:lpstr>
      <vt:lpstr>Calibri</vt:lpstr>
      <vt:lpstr>Calibri Light</vt:lpstr>
      <vt:lpstr>Celestial</vt:lpstr>
      <vt:lpstr>Embossed  Mandalas  Grade 4 &amp; 5 </vt:lpstr>
      <vt:lpstr>Inspiration – SRVUSD 2019 Priority(SEL), mindfulness activities, art therapy</vt:lpstr>
      <vt:lpstr>Mindfulness Based art Therapy activities improves</vt:lpstr>
      <vt:lpstr>Why and what are Mandalas?  </vt:lpstr>
      <vt:lpstr>what are Mandalas?  Origin?</vt:lpstr>
      <vt:lpstr>PowerPoint Presentation</vt:lpstr>
      <vt:lpstr>PowerPoint Presentation</vt:lpstr>
      <vt:lpstr>Mandalas in nature – Look for items in Nature  </vt:lpstr>
      <vt:lpstr>Art Learning -  Linear symmetry vS Radial symmetry </vt:lpstr>
      <vt:lpstr>Art technique  -  Metal Tooling</vt:lpstr>
      <vt:lpstr>Art technique  -  Embossing</vt:lpstr>
      <vt:lpstr>Art technique  -  Print making (grades 4 &amp; 5)  </vt:lpstr>
      <vt:lpstr>Embossed Mandala @ QR</vt:lpstr>
      <vt:lpstr>Safety guidelines - working with metal foil</vt:lpstr>
      <vt:lpstr>Materials </vt:lpstr>
      <vt:lpstr>Procedure for Tooling (All grades)</vt:lpstr>
      <vt:lpstr>Procedure for Tooling &amp; Embossing (All grades)</vt:lpstr>
      <vt:lpstr>Procedure for Tooling &amp; Embossing (All grades)</vt:lpstr>
      <vt:lpstr>Procedure for Print making  (Grades 4&amp;5)</vt:lpstr>
      <vt:lpstr>Procedure for Print making  (Grades 4&amp;5)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Rajee Subramanian</dc:creator>
  <cp:lastModifiedBy>Rajee Subramanian</cp:lastModifiedBy>
  <cp:revision>7</cp:revision>
  <dcterms:created xsi:type="dcterms:W3CDTF">2019-11-04T16:01:15Z</dcterms:created>
  <dcterms:modified xsi:type="dcterms:W3CDTF">2019-11-06T17:59:03Z</dcterms:modified>
</cp:coreProperties>
</file>