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4" r:id="rId7"/>
    <p:sldId id="266" r:id="rId8"/>
    <p:sldId id="270" r:id="rId9"/>
    <p:sldId id="274" r:id="rId10"/>
    <p:sldId id="269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43"/>
  </p:normalViewPr>
  <p:slideViewPr>
    <p:cSldViewPr snapToGrid="0" snapToObjects="1">
      <p:cViewPr varScale="1">
        <p:scale>
          <a:sx n="76" d="100"/>
          <a:sy n="76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0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7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6701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2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30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72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96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5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1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3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2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0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7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tx2">
                <a:lumMod val="47000"/>
              </a:schemeClr>
            </a:gs>
            <a:gs pos="83000">
              <a:schemeClr val="tx2">
                <a:lumMod val="75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3B87B-2816-884D-A5E3-B95A4642BB82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014F5-9967-6449-BD08-F58BF7AB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61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media.giphy.com/media/11tDmnvx7m9hnO/giphy.gi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media.giphy.com/media/AiZK2Cxz1Ck9j8obAu/giphy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8.jpg"/><Relationship Id="rId7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C2C6-D34B-9A4E-94A4-19A4858C8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60976"/>
            <a:ext cx="10244668" cy="1847831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Embossed Mandalas Tk, K,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D692B-7D62-8547-B801-01DD45344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3883" y="5284892"/>
            <a:ext cx="4060641" cy="1405467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November 2019 art project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Quail Run Elementary</a:t>
            </a:r>
          </a:p>
          <a:p>
            <a:r>
              <a:rPr lang="en-US" dirty="0" err="1">
                <a:solidFill>
                  <a:schemeClr val="bg1"/>
                </a:solidFill>
              </a:rPr>
              <a:t>Rajee</a:t>
            </a:r>
            <a:r>
              <a:rPr lang="en-US" dirty="0">
                <a:solidFill>
                  <a:schemeClr val="bg1"/>
                </a:solidFill>
              </a:rPr>
              <a:t> Subramanian</a:t>
            </a:r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3186D780-449F-0B46-9972-CD24B3B0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87783">
            <a:off x="8062898" y="401708"/>
            <a:ext cx="3376986" cy="395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1A7EF-CDA3-8542-B129-A448E9A6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5330">
            <a:off x="4104585" y="605002"/>
            <a:ext cx="3982830" cy="314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>
            <a:solidFill>
              <a:srgbClr val="FFFFFF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E17728-3AEB-074D-BF8F-EA110ACB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293936">
            <a:off x="485031" y="986164"/>
            <a:ext cx="3777717" cy="2833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9630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9231-D7A5-0A44-8E16-572270B4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3776471" cy="5791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F081-2F13-DD4C-BF09-7B5340238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99616"/>
            <a:ext cx="10131425" cy="488289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6x6 tin foil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Grade specific Template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Ball point pen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Blunt pencil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Tape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Foam sheets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Colored sharpies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Colored construction sheet (Grades TK to 3) </a:t>
            </a:r>
          </a:p>
          <a:p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CAB14A-F4EF-B342-9965-EA300D821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80932" y="873807"/>
            <a:ext cx="4357944" cy="3268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AEA651-061D-5E4D-AE9D-14A3FC288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12135" y="873808"/>
            <a:ext cx="4357944" cy="3268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1550F-1325-3441-8CAB-77414E011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7774397" y="3604483"/>
            <a:ext cx="2553920" cy="34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Procedure for Tooling (All grades</a:t>
            </a:r>
            <a:r>
              <a:rPr lang="en-US" dirty="0"/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527"/>
          <a:stretch/>
        </p:blipFill>
        <p:spPr>
          <a:xfrm rot="5400000">
            <a:off x="280382" y="3797478"/>
            <a:ext cx="2645044" cy="273724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7FCD-E6C1-E94F-8A49-7B7A8EA723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34280" y="1667435"/>
            <a:ext cx="2578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Step 1: Tape the 2 4x6 foam sheet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751" y="3843580"/>
            <a:ext cx="2645044" cy="2645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158921" y="1667435"/>
            <a:ext cx="2475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Step 2: Place the tin foil on the foam sheet</a:t>
            </a:r>
            <a:r>
              <a:rPr lang="en-US" sz="3000" dirty="0"/>
              <a:t>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18" y="3843580"/>
            <a:ext cx="2645044" cy="26450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6009288" y="1667435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Step 3: Place the template on the foam sheet 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C1634320-8DC3-8C44-8657-58D28D106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828" y="3843579"/>
            <a:ext cx="2645044" cy="26450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9401173" y="818325"/>
            <a:ext cx="2475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Step 4: Tape the template and the foil  on the both sides on the foam sheet </a:t>
            </a:r>
          </a:p>
        </p:txBody>
      </p:sp>
    </p:spTree>
    <p:extLst>
      <p:ext uri="{BB962C8B-B14F-4D97-AF65-F5344CB8AC3E}">
        <p14:creationId xmlns:p14="http://schemas.microsoft.com/office/powerpoint/2010/main" val="31178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Procedure for Tooling &amp; Embossing (All grades)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382" y="4174210"/>
            <a:ext cx="2645044" cy="198378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7FCD-E6C1-E94F-8A49-7B7A8EA72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4588932"/>
            <a:ext cx="2108200" cy="120226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34279" y="2006336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5: trace the image hard using a ball point pen 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3663">
            <a:off x="3177218" y="4137254"/>
            <a:ext cx="2637669" cy="1978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150064" y="1935319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6: Remove the tape once completed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18" y="4174210"/>
            <a:ext cx="2645044" cy="1983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6065849" y="1851979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7: Retrace the lines using pencil to make sure the tooling has depth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C1634320-8DC3-8C44-8657-58D28D106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828" y="4174210"/>
            <a:ext cx="2645045" cy="19837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8887828" y="1887375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8 : Flip the foil to see the embossed side</a:t>
            </a:r>
          </a:p>
        </p:txBody>
      </p:sp>
    </p:spTree>
    <p:extLst>
      <p:ext uri="{BB962C8B-B14F-4D97-AF65-F5344CB8AC3E}">
        <p14:creationId xmlns:p14="http://schemas.microsoft.com/office/powerpoint/2010/main" val="27383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Procedure for Tooling &amp; Embossing (All grades)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810" y="4387607"/>
            <a:ext cx="2868288" cy="21512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50865" y="1996455"/>
            <a:ext cx="2475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9: color only the area that has depth and leave the lines that has been made. Use sharpie to color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3663">
            <a:off x="3596841" y="4260133"/>
            <a:ext cx="3096173" cy="2322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618830" y="2050362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10: Please leave some uncolored space so the embossing is seen clearly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2" t="4488" r="8109" b="13946"/>
          <a:stretch/>
        </p:blipFill>
        <p:spPr>
          <a:xfrm>
            <a:off x="7563409" y="4285769"/>
            <a:ext cx="2571996" cy="2153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7659823" y="1819529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11: Write your name and tape four corners </a:t>
            </a:r>
          </a:p>
        </p:txBody>
      </p:sp>
    </p:spTree>
    <p:extLst>
      <p:ext uri="{BB962C8B-B14F-4D97-AF65-F5344CB8AC3E}">
        <p14:creationId xmlns:p14="http://schemas.microsoft.com/office/powerpoint/2010/main" val="29382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99160"/>
          </a:xfrm>
          <a:ln w="190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Inspiration – SRVUSD 2019 Priority, mindfulness and art 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F0119-379A-F34F-8FE6-F2A5A6CA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30681"/>
            <a:ext cx="10270066" cy="4939452"/>
          </a:xfrm>
          <a:ln w="19050"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Learning emotions – How do you feel?</a:t>
            </a:r>
          </a:p>
          <a:p>
            <a:r>
              <a:rPr lang="en-US" sz="3500" dirty="0">
                <a:solidFill>
                  <a:schemeClr val="bg1"/>
                </a:solidFill>
              </a:rPr>
              <a:t>It’s common to think that mindfulness is only about meditation, but in reality is simply means focusing your awareness on the present moment</a:t>
            </a:r>
          </a:p>
          <a:p>
            <a:r>
              <a:rPr lang="en-US" sz="3600" dirty="0">
                <a:solidFill>
                  <a:schemeClr val="bg1"/>
                </a:solidFill>
              </a:rPr>
              <a:t>Siting quietly, eating calmly, focusing on an image, closing your eyes, breathing in and out,  drawing, coloring, doing a yoga pose, even jumping jacks</a:t>
            </a:r>
          </a:p>
          <a:p>
            <a:r>
              <a:rPr lang="en-US" sz="3600" dirty="0">
                <a:solidFill>
                  <a:schemeClr val="bg1"/>
                </a:solidFill>
              </a:rPr>
              <a:t>Doing things with out judging if it is right or wrong </a:t>
            </a:r>
          </a:p>
          <a:p>
            <a:r>
              <a:rPr lang="en-US" sz="3600" dirty="0">
                <a:solidFill>
                  <a:schemeClr val="bg1"/>
                </a:solidFill>
              </a:rPr>
              <a:t>Doing things like this keeps you happy forever</a:t>
            </a:r>
          </a:p>
        </p:txBody>
      </p:sp>
    </p:spTree>
    <p:extLst>
      <p:ext uri="{BB962C8B-B14F-4D97-AF65-F5344CB8AC3E}">
        <p14:creationId xmlns:p14="http://schemas.microsoft.com/office/powerpoint/2010/main" val="26331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99160"/>
          </a:xfrm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and what are Mandalas?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F0119-379A-F34F-8FE6-F2A5A6CA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30681"/>
            <a:ext cx="10131425" cy="4160520"/>
          </a:xfrm>
          <a:ln w="19050"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Mandalas are circular designs that start from a center point which emanates an array of symbols, shapes &amp; forms.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Kids learn to develop: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Mindfulness &amp; concentration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Strengthen Focus Skills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Enhance Creativity &amp; relaxation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Mandalas are found in many countries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like India, Nepal, China, Japan, Ireland, Britain,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Bhutan, and Indonesia</a:t>
            </a:r>
          </a:p>
          <a:p>
            <a:endParaRPr lang="en-US" sz="3200" b="1" dirty="0"/>
          </a:p>
          <a:p>
            <a:pPr marL="0" indent="0" fontAlgn="ctr">
              <a:buNone/>
            </a:pPr>
            <a:endParaRPr 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D64285AE-17E7-574F-936E-AE2836CD4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49" y="2728210"/>
            <a:ext cx="4117637" cy="40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26FA4B01-B1BC-C545-B861-4F864DE93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45" y="224852"/>
            <a:ext cx="4850126" cy="6438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8C23E-C21F-2346-8FEE-805939CA6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80"/>
          <a:stretch/>
        </p:blipFill>
        <p:spPr>
          <a:xfrm>
            <a:off x="5394961" y="224852"/>
            <a:ext cx="6576941" cy="6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0B8A4-3998-B142-A722-26C07838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381000"/>
            <a:ext cx="5298190" cy="583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Mandalas in nature – Look for items in Nature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8C9F37-EF1D-244D-AB15-4DB78DFE3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18" t="2666" r="3897" b="7728"/>
          <a:stretch/>
        </p:blipFill>
        <p:spPr>
          <a:xfrm>
            <a:off x="264479" y="1663905"/>
            <a:ext cx="5205870" cy="433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FA867-0CB2-BA46-9026-382BD92D2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66"/>
          <a:stretch/>
        </p:blipFill>
        <p:spPr>
          <a:xfrm>
            <a:off x="217106" y="1663906"/>
            <a:ext cx="3080730" cy="435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F1A866-965C-5D45-A285-A90CA6172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44" y="1663905"/>
            <a:ext cx="6232445" cy="485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9BE9-F744-AE4C-BE2A-1DF4F48A8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661" y="1673653"/>
            <a:ext cx="6232445" cy="5184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1E6E7-96BC-4240-9941-BAACD63D8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06" y="1673653"/>
            <a:ext cx="5277554" cy="4947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3CE90C-3660-5846-8D10-5585611BA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976" y="1673653"/>
            <a:ext cx="6232446" cy="51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Art technique  -  Metal Tooling &amp; embossing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E19F2A-528D-D344-B859-AA987488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770" y="1530469"/>
            <a:ext cx="4953689" cy="484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521E6-6419-AE43-92A3-166CB6BE587F}"/>
              </a:ext>
            </a:extLst>
          </p:cNvPr>
          <p:cNvSpPr txBox="1"/>
          <p:nvPr/>
        </p:nvSpPr>
        <p:spPr>
          <a:xfrm>
            <a:off x="685801" y="1685623"/>
            <a:ext cx="57599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Metal tooling</a:t>
            </a:r>
            <a:r>
              <a:rPr lang="en-US" sz="3200" dirty="0">
                <a:solidFill>
                  <a:schemeClr val="bg1"/>
                </a:solidFill>
              </a:rPr>
              <a:t> is a centuries-old </a:t>
            </a:r>
            <a:r>
              <a:rPr lang="en-US" sz="3200" b="1" dirty="0">
                <a:solidFill>
                  <a:schemeClr val="bg1"/>
                </a:solidFill>
              </a:rPr>
              <a:t>art</a:t>
            </a:r>
            <a:r>
              <a:rPr lang="en-US" sz="3200" dirty="0">
                <a:solidFill>
                  <a:schemeClr val="bg1"/>
                </a:solidFill>
              </a:rPr>
              <a:t> in which a soft </a:t>
            </a:r>
            <a:r>
              <a:rPr lang="en-US" sz="3200" b="1" dirty="0">
                <a:solidFill>
                  <a:schemeClr val="bg1"/>
                </a:solidFill>
              </a:rPr>
              <a:t>metal</a:t>
            </a:r>
            <a:r>
              <a:rPr lang="en-US" sz="3200" dirty="0">
                <a:solidFill>
                  <a:schemeClr val="bg1"/>
                </a:solidFill>
              </a:rPr>
              <a:t> is worked with a rounded </a:t>
            </a:r>
            <a:r>
              <a:rPr lang="en-US" sz="3200" b="1" dirty="0">
                <a:solidFill>
                  <a:schemeClr val="bg1"/>
                </a:solidFill>
              </a:rPr>
              <a:t>tool</a:t>
            </a:r>
            <a:r>
              <a:rPr lang="en-US" sz="3200" dirty="0">
                <a:solidFill>
                  <a:schemeClr val="bg1"/>
                </a:solidFill>
              </a:rPr>
              <a:t> on the back side in order to create a raised design on the front. Mexican and South American artists call this </a:t>
            </a:r>
            <a:r>
              <a:rPr lang="en-US" sz="3200" b="1" dirty="0">
                <a:solidFill>
                  <a:schemeClr val="bg1"/>
                </a:solidFill>
              </a:rPr>
              <a:t>art</a:t>
            </a:r>
            <a:r>
              <a:rPr lang="en-US" sz="3200" dirty="0">
                <a:solidFill>
                  <a:schemeClr val="bg1"/>
                </a:solidFill>
              </a:rPr>
              <a:t> form </a:t>
            </a:r>
            <a:r>
              <a:rPr lang="en-US" sz="3200" dirty="0" err="1">
                <a:solidFill>
                  <a:schemeClr val="bg1"/>
                </a:solidFill>
              </a:rPr>
              <a:t>repajado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Embossing is the raised edges that is made in the foil. Gives a textured feeling.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25126-5B30-A945-AF35-3422DC8E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4" t="8962" r="10830" b="11160"/>
          <a:stretch/>
        </p:blipFill>
        <p:spPr>
          <a:xfrm>
            <a:off x="6445770" y="1523379"/>
            <a:ext cx="4691921" cy="48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C1A2-08AA-204F-8741-E0835F1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790" y="5590953"/>
            <a:ext cx="5130800" cy="9786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Embossed Mandala @ QR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E177389-C9DC-464C-B6E7-129708EE8D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3138353" y="596700"/>
            <a:ext cx="2516823" cy="2950227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72FCA88-A5DA-3248-84FF-64A2C361E4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88041" y="2301888"/>
            <a:ext cx="3536894" cy="2845176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FB14FE-DD01-6C4F-8474-3834C5F85717}"/>
              </a:ext>
            </a:extLst>
          </p:cNvPr>
          <p:cNvSpPr txBox="1"/>
          <p:nvPr/>
        </p:nvSpPr>
        <p:spPr>
          <a:xfrm>
            <a:off x="5181600" y="434714"/>
            <a:ext cx="163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Tk , K,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6EC296-4FB8-DA46-8E84-505A4363AE1F}"/>
              </a:ext>
            </a:extLst>
          </p:cNvPr>
          <p:cNvSpPr txBox="1"/>
          <p:nvPr/>
        </p:nvSpPr>
        <p:spPr>
          <a:xfrm>
            <a:off x="9223010" y="653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Grade 2/3</a:t>
            </a:r>
          </a:p>
        </p:txBody>
      </p:sp>
      <p:pic>
        <p:nvPicPr>
          <p:cNvPr id="25" name="Content Placeholder 22">
            <a:extLst>
              <a:ext uri="{FF2B5EF4-FFF2-40B4-BE49-F238E27FC236}">
                <a16:creationId xmlns:a16="http://schemas.microsoft.com/office/drawing/2014/main" id="{C8149F24-4BD5-6243-9D96-B5B384152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619" y="446363"/>
            <a:ext cx="3552316" cy="22381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B0C72E-6D85-964C-BC46-8B749E081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6" y="3458593"/>
            <a:ext cx="2509110" cy="3376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AAB832-E627-4944-B7C0-0B3F81845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65" y="446363"/>
            <a:ext cx="2509111" cy="29826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9213E7-888D-0348-8C2C-B8EFD014158E}"/>
              </a:ext>
            </a:extLst>
          </p:cNvPr>
          <p:cNvSpPr txBox="1"/>
          <p:nvPr/>
        </p:nvSpPr>
        <p:spPr>
          <a:xfrm>
            <a:off x="537185" y="2719929"/>
            <a:ext cx="16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Grade 4 &amp; 5</a:t>
            </a:r>
          </a:p>
        </p:txBody>
      </p:sp>
      <p:pic>
        <p:nvPicPr>
          <p:cNvPr id="12" name="Content Placeholder 19">
            <a:extLst>
              <a:ext uri="{FF2B5EF4-FFF2-40B4-BE49-F238E27FC236}">
                <a16:creationId xmlns:a16="http://schemas.microsoft.com/office/drawing/2014/main" id="{6C6B3848-EE09-9D40-B0E8-77ABA758C4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78195" y="804044"/>
            <a:ext cx="2656119" cy="2516824"/>
          </a:xfrm>
          <a:prstGeom prst="rect">
            <a:avLst/>
          </a:prstGeom>
        </p:spPr>
      </p:pic>
      <p:pic>
        <p:nvPicPr>
          <p:cNvPr id="13" name="Content Placeholder 19">
            <a:extLst>
              <a:ext uri="{FF2B5EF4-FFF2-40B4-BE49-F238E27FC236}">
                <a16:creationId xmlns:a16="http://schemas.microsoft.com/office/drawing/2014/main" id="{8B7DEE1F-A35C-3547-8454-21EDEBC1B5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186350" y="3206856"/>
            <a:ext cx="2994236" cy="2245677"/>
          </a:xfrm>
          <a:prstGeom prst="rect">
            <a:avLst/>
          </a:prstGeom>
        </p:spPr>
      </p:pic>
      <p:pic>
        <p:nvPicPr>
          <p:cNvPr id="14" name="Content Placeholder 22">
            <a:extLst>
              <a:ext uri="{FF2B5EF4-FFF2-40B4-BE49-F238E27FC236}">
                <a16:creationId xmlns:a16="http://schemas.microsoft.com/office/drawing/2014/main" id="{C9DD99BF-CA95-184F-A599-3E8CF7C0EF5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528422" y="4910007"/>
            <a:ext cx="3536894" cy="18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C1A2-08AA-204F-8741-E0835F1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91221"/>
            <a:ext cx="10701866" cy="9786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Safety guidelines - working with metal foil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B0C72E-6D85-964C-BC46-8B749E081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07" r="713"/>
          <a:stretch/>
        </p:blipFill>
        <p:spPr>
          <a:xfrm>
            <a:off x="9679710" y="507331"/>
            <a:ext cx="2358300" cy="177078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3CACC-590F-0346-96C0-38D2F06C3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67F711-48CC-704F-B065-AE343B079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1" y="2414256"/>
            <a:ext cx="4040190" cy="337694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B6A7E-0C8D-E74C-92AD-725A7BBB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6" y="1276115"/>
            <a:ext cx="2861734" cy="381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DF19A-0636-1642-8A70-8677F6E16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605" y="1233823"/>
            <a:ext cx="2997200" cy="406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180F75-8D1D-C74E-9598-4309FBB75B96}"/>
              </a:ext>
            </a:extLst>
          </p:cNvPr>
          <p:cNvSpPr txBox="1"/>
          <p:nvPr/>
        </p:nvSpPr>
        <p:spPr>
          <a:xfrm>
            <a:off x="71505" y="4860367"/>
            <a:ext cx="492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Metal foil can be sharp at the edges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It may be tempting to touch and feel the metal foil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Be gentle. Do not grasp/snatch the metal.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3D8242-1D9A-BE46-AC84-73868A61FAEA}"/>
              </a:ext>
            </a:extLst>
          </p:cNvPr>
          <p:cNvSpPr txBox="1"/>
          <p:nvPr/>
        </p:nvSpPr>
        <p:spPr>
          <a:xfrm>
            <a:off x="9223010" y="653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47AA1-E4D0-C241-964F-C4503905FF4F}"/>
              </a:ext>
            </a:extLst>
          </p:cNvPr>
          <p:cNvSpPr txBox="1"/>
          <p:nvPr/>
        </p:nvSpPr>
        <p:spPr>
          <a:xfrm>
            <a:off x="9375410" y="2177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C5066-86E9-CA4E-B327-C28884729356}"/>
              </a:ext>
            </a:extLst>
          </p:cNvPr>
          <p:cNvSpPr txBox="1"/>
          <p:nvPr/>
        </p:nvSpPr>
        <p:spPr>
          <a:xfrm>
            <a:off x="5472246" y="5483426"/>
            <a:ext cx="487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Never run your fingers along the edges of the metal foil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Just like paper cut it can cut your self </a:t>
            </a:r>
          </a:p>
        </p:txBody>
      </p:sp>
    </p:spTree>
    <p:extLst>
      <p:ext uri="{BB962C8B-B14F-4D97-AF65-F5344CB8AC3E}">
        <p14:creationId xmlns:p14="http://schemas.microsoft.com/office/powerpoint/2010/main" val="319411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{0912D82F-12A3-1F42-80C5-76403E2301C0}tf10001122</Template>
  <TotalTime>3788</TotalTime>
  <Words>512</Words>
  <Application>Microsoft Macintosh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Apple Chancery</vt:lpstr>
      <vt:lpstr>Arial</vt:lpstr>
      <vt:lpstr>Tw Cen MT</vt:lpstr>
      <vt:lpstr>Circuit</vt:lpstr>
      <vt:lpstr>Embossed Mandalas Tk, K, 1</vt:lpstr>
      <vt:lpstr>Inspiration – SRVUSD 2019 Priority, mindfulness and art therapy </vt:lpstr>
      <vt:lpstr>Why and what are Mandalas?  </vt:lpstr>
      <vt:lpstr>PowerPoint Presentation</vt:lpstr>
      <vt:lpstr>PowerPoint Presentation</vt:lpstr>
      <vt:lpstr>Mandalas in nature – Look for items in Nature  </vt:lpstr>
      <vt:lpstr>Art technique  -  Metal Tooling &amp; embossing</vt:lpstr>
      <vt:lpstr>Embossed Mandala @ QR</vt:lpstr>
      <vt:lpstr>Safety guidelines - working with metal foil</vt:lpstr>
      <vt:lpstr>Materials </vt:lpstr>
      <vt:lpstr>Procedure for Tooling (All grades)</vt:lpstr>
      <vt:lpstr>Procedure for Tooling &amp; Embossing (All grades)</vt:lpstr>
      <vt:lpstr>Procedure for Tooling &amp; Embossing (All grades)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Rajee Subramanian</dc:creator>
  <cp:lastModifiedBy>Rajee Subramanian</cp:lastModifiedBy>
  <cp:revision>15</cp:revision>
  <dcterms:created xsi:type="dcterms:W3CDTF">2019-11-04T02:49:51Z</dcterms:created>
  <dcterms:modified xsi:type="dcterms:W3CDTF">2019-11-06T17:58:32Z</dcterms:modified>
</cp:coreProperties>
</file>